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1"/>
  </p:notesMasterIdLst>
  <p:sldIdLst>
    <p:sldId id="256" r:id="rId2"/>
    <p:sldId id="257" r:id="rId3"/>
    <p:sldId id="261" r:id="rId4"/>
    <p:sldId id="259" r:id="rId5"/>
    <p:sldId id="260" r:id="rId6"/>
    <p:sldId id="258" r:id="rId7"/>
    <p:sldId id="262" r:id="rId8"/>
    <p:sldId id="263" r:id="rId9"/>
    <p:sldId id="264" r:id="rId10"/>
    <p:sldId id="281" r:id="rId11"/>
    <p:sldId id="265" r:id="rId12"/>
    <p:sldId id="266" r:id="rId13"/>
    <p:sldId id="279" r:id="rId14"/>
    <p:sldId id="280" r:id="rId15"/>
    <p:sldId id="267" r:id="rId16"/>
    <p:sldId id="278" r:id="rId17"/>
    <p:sldId id="268" r:id="rId18"/>
    <p:sldId id="273" r:id="rId19"/>
    <p:sldId id="274" r:id="rId20"/>
    <p:sldId id="275" r:id="rId21"/>
    <p:sldId id="276" r:id="rId22"/>
    <p:sldId id="277" r:id="rId23"/>
    <p:sldId id="282" r:id="rId24"/>
    <p:sldId id="269" r:id="rId25"/>
    <p:sldId id="283" r:id="rId26"/>
    <p:sldId id="270" r:id="rId27"/>
    <p:sldId id="284" r:id="rId28"/>
    <p:sldId id="285" r:id="rId29"/>
    <p:sldId id="286" r:id="rId30"/>
    <p:sldId id="287" r:id="rId31"/>
    <p:sldId id="288" r:id="rId32"/>
    <p:sldId id="289" r:id="rId33"/>
    <p:sldId id="291" r:id="rId34"/>
    <p:sldId id="292" r:id="rId35"/>
    <p:sldId id="293" r:id="rId36"/>
    <p:sldId id="290" r:id="rId37"/>
    <p:sldId id="294" r:id="rId38"/>
    <p:sldId id="295" r:id="rId39"/>
    <p:sldId id="296" r:id="rId40"/>
    <p:sldId id="297" r:id="rId41"/>
    <p:sldId id="299" r:id="rId42"/>
    <p:sldId id="300" r:id="rId43"/>
    <p:sldId id="301" r:id="rId44"/>
    <p:sldId id="302" r:id="rId45"/>
    <p:sldId id="303" r:id="rId46"/>
    <p:sldId id="298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21" r:id="rId60"/>
    <p:sldId id="317" r:id="rId61"/>
    <p:sldId id="318" r:id="rId62"/>
    <p:sldId id="319" r:id="rId63"/>
    <p:sldId id="322" r:id="rId64"/>
    <p:sldId id="320" r:id="rId65"/>
    <p:sldId id="325" r:id="rId66"/>
    <p:sldId id="323" r:id="rId67"/>
    <p:sldId id="324" r:id="rId68"/>
    <p:sldId id="326" r:id="rId69"/>
    <p:sldId id="271" r:id="rId7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149"/>
    <p:restoredTop sz="94729"/>
  </p:normalViewPr>
  <p:slideViewPr>
    <p:cSldViewPr snapToGrid="0" snapToObjects="1">
      <p:cViewPr>
        <p:scale>
          <a:sx n="130" d="100"/>
          <a:sy n="130" d="100"/>
        </p:scale>
        <p:origin x="344" y="-6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notesMaster" Target="notesMasters/notesMaster1.xml"/><Relationship Id="rId72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viewProps" Target="viewProps.xml"/><Relationship Id="rId74" Type="http://schemas.openxmlformats.org/officeDocument/2006/relationships/theme" Target="theme/theme1.xml"/><Relationship Id="rId75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8E86F8-7384-134E-B233-584CB7F754A1}" type="datetimeFigureOut">
              <a:rPr lang="en-US" smtClean="0"/>
              <a:t>3/10/17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F9832-753B-9A4C-B626-5F6D2300F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914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1.an opinion mining tool would process a set of search results for a given item, generate a list of product attributes and collect opinions about each of them</a:t>
            </a:r>
          </a:p>
          <a:p>
            <a:endParaRPr lang="en-US" dirty="0" smtClean="0"/>
          </a:p>
          <a:p>
            <a:r>
              <a:rPr lang="en-US" dirty="0" smtClean="0"/>
              <a:t>2. Capturing sentiment using natural language processing</a:t>
            </a:r>
          </a:p>
          <a:p>
            <a:endParaRPr lang="en-US" dirty="0" smtClean="0"/>
          </a:p>
          <a:p>
            <a:r>
              <a:rPr lang="en-US" dirty="0" smtClean="0"/>
              <a:t>3. Give the computer the </a:t>
            </a:r>
            <a:r>
              <a:rPr lang="en-US" dirty="0" err="1" smtClean="0"/>
              <a:t>ablility</a:t>
            </a:r>
            <a:r>
              <a:rPr lang="en-US" dirty="0" smtClean="0"/>
              <a:t> to learn without</a:t>
            </a:r>
            <a:r>
              <a:rPr lang="en-US" baseline="0" dirty="0" smtClean="0"/>
              <a:t> specific programming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294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44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193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700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954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315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it is impossible for them</a:t>
            </a:r>
            <a:r>
              <a:rPr lang="en-US" baseline="0" dirty="0" smtClean="0"/>
              <a:t> to read all of the reviews and make a decision. So point 2.</a:t>
            </a:r>
          </a:p>
          <a:p>
            <a:r>
              <a:rPr lang="en-US" baseline="0" dirty="0" smtClean="0"/>
              <a:t>However, overall ratings have a drawback, it won’t give the customer details about the restaurants.</a:t>
            </a:r>
          </a:p>
          <a:p>
            <a:r>
              <a:rPr lang="en-US" baseline="0" dirty="0" smtClean="0"/>
              <a:t>For instance, if I want to choose a R based on </a:t>
            </a:r>
            <a:r>
              <a:rPr lang="en-US" baseline="0" dirty="0" err="1" smtClean="0"/>
              <a:t>servvice</a:t>
            </a:r>
            <a:r>
              <a:rPr lang="en-US" baseline="0" dirty="0" smtClean="0"/>
              <a:t>. By using the overall score, I can’t get these information.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82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im</a:t>
            </a:r>
            <a:r>
              <a:rPr lang="en-US" dirty="0" smtClean="0"/>
              <a:t> </a:t>
            </a:r>
            <a:r>
              <a:rPr lang="en-US" dirty="0" err="1" smtClean="0"/>
              <a:t>pl</a:t>
            </a:r>
            <a:r>
              <a:rPr lang="en-US" dirty="0" smtClean="0"/>
              <a:t> '</a:t>
            </a:r>
            <a:r>
              <a:rPr lang="en-US" dirty="0" err="1" smtClean="0"/>
              <a:t>cit</a:t>
            </a:r>
            <a:endParaRPr lang="en-US" dirty="0" smtClean="0"/>
          </a:p>
          <a:p>
            <a:r>
              <a:rPr lang="en-US" dirty="0" smtClean="0"/>
              <a:t>ex </a:t>
            </a:r>
            <a:r>
              <a:rPr lang="en-US" dirty="0" err="1" smtClean="0"/>
              <a:t>pli</a:t>
            </a:r>
            <a:r>
              <a:rPr lang="en-US" baseline="0" dirty="0" smtClean="0"/>
              <a:t> '</a:t>
            </a:r>
            <a:r>
              <a:rPr lang="en-US" baseline="0" dirty="0" err="1" smtClean="0"/>
              <a:t>cit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60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more</a:t>
            </a:r>
            <a:r>
              <a:rPr lang="en-US" baseline="0" dirty="0" smtClean="0"/>
              <a:t> details on the labeled data later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41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</a:t>
            </a:r>
            <a:r>
              <a:rPr lang="en-US" baseline="0" dirty="0" smtClean="0"/>
              <a:t> more details</a:t>
            </a:r>
          </a:p>
          <a:p>
            <a:r>
              <a:rPr lang="en-US" baseline="0" dirty="0" smtClean="0"/>
              <a:t>-disagree- four choices </a:t>
            </a:r>
          </a:p>
          <a:p>
            <a:r>
              <a:rPr lang="en-US" baseline="0" dirty="0" smtClean="0"/>
              <a:t>- or and, myself, group meeting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69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</a:t>
            </a:r>
            <a:r>
              <a:rPr lang="en-US" baseline="0" dirty="0" smtClean="0"/>
              <a:t> about less of 20.</a:t>
            </a:r>
          </a:p>
          <a:p>
            <a:endParaRPr lang="en-US" baseline="0" dirty="0" smtClean="0"/>
          </a:p>
          <a:p>
            <a:r>
              <a:rPr lang="en-US" baseline="0" dirty="0" smtClean="0"/>
              <a:t>60% - bias </a:t>
            </a:r>
          </a:p>
          <a:p>
            <a:r>
              <a:rPr lang="en-US" baseline="0" dirty="0" smtClean="0"/>
              <a:t>to find the best one -- try everyone, but not the aim</a:t>
            </a:r>
          </a:p>
          <a:p>
            <a:r>
              <a:rPr lang="en-US" baseline="0" dirty="0" smtClean="0"/>
              <a:t>no trained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-0 or 1 question but not 60%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580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U_cli</a:t>
            </a:r>
            <a:r>
              <a:rPr lang="en-US" baseline="0" dirty="0" err="1" smtClean="0"/>
              <a:t>_dean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27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Plurals [p le </a:t>
            </a:r>
            <a:r>
              <a:rPr lang="en-US" baseline="0" dirty="0" err="1" smtClean="0"/>
              <a:t>ro</a:t>
            </a:r>
            <a:r>
              <a:rPr lang="en-US" baseline="0" dirty="0" smtClean="0"/>
              <a:t>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7593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9F9832-753B-9A4C-B626-5F6D2300F922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D7C3A134-F1C3-464B-BF47-54DC2DE08F52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9648F39E-9C37-485F-AC97-16BB4BDF9F49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7C3A134-F1C3-464B-BF47-54DC2DE08F52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48F39E-9C37-485F-AC97-16BB4BDF9F49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18424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dirty="0"/>
              <a:t>EXTRACT RESTAURANT ASPECT </a:t>
            </a:r>
            <a:r>
              <a:rPr lang="en-US" smtClean="0"/>
              <a:t>WORDS BY USING WORD2VEC MODEL FROM </a:t>
            </a:r>
            <a:r>
              <a:rPr lang="en-US" dirty="0"/>
              <a:t>YELP REVIEWS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5800" y="5278327"/>
            <a:ext cx="2466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Penghao</a:t>
            </a:r>
            <a:r>
              <a:rPr lang="en-US" dirty="0" smtClean="0">
                <a:solidFill>
                  <a:schemeClr val="bg1"/>
                </a:solidFill>
              </a:rPr>
              <a:t> Wang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678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br>
              <a:rPr lang="en-US" dirty="0"/>
            </a:br>
            <a:r>
              <a:rPr lang="en-US" sz="4800" dirty="0"/>
              <a:t>Review of Relevant </a:t>
            </a:r>
            <a:r>
              <a:rPr lang="en-US" sz="4800" dirty="0" smtClean="0"/>
              <a:t>Literature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Explicit  vs </a:t>
            </a:r>
            <a:r>
              <a:rPr lang="en-US" dirty="0" smtClean="0"/>
              <a:t>Implicit</a:t>
            </a:r>
          </a:p>
          <a:p>
            <a:endParaRPr lang="en-US" dirty="0"/>
          </a:p>
          <a:p>
            <a:r>
              <a:rPr lang="en-US" dirty="0"/>
              <a:t>Subtasks of aspects </a:t>
            </a:r>
            <a:r>
              <a:rPr lang="en-US" dirty="0" smtClean="0"/>
              <a:t>extraction</a:t>
            </a:r>
          </a:p>
          <a:p>
            <a:endParaRPr lang="en-US" dirty="0"/>
          </a:p>
          <a:p>
            <a:r>
              <a:rPr lang="en-US" dirty="0"/>
              <a:t>Word </a:t>
            </a:r>
            <a:r>
              <a:rPr lang="en-US" dirty="0" smtClean="0"/>
              <a:t>embedding</a:t>
            </a:r>
          </a:p>
          <a:p>
            <a:endParaRPr lang="en-US" dirty="0"/>
          </a:p>
          <a:p>
            <a:r>
              <a:rPr lang="en-US" dirty="0"/>
              <a:t>Word2vec Model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975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br>
              <a:rPr lang="en-US" dirty="0"/>
            </a:br>
            <a:r>
              <a:rPr lang="en-US" dirty="0" smtClean="0"/>
              <a:t>Explicit  vs Implicit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M. Hu and Liu (2004) studied summarization of customer review based on product </a:t>
            </a:r>
            <a:r>
              <a:rPr lang="en-US" dirty="0" smtClean="0"/>
              <a:t>features.</a:t>
            </a:r>
          </a:p>
          <a:p>
            <a:endParaRPr lang="en-US" dirty="0"/>
          </a:p>
          <a:p>
            <a:r>
              <a:rPr lang="en-US" dirty="0"/>
              <a:t>E</a:t>
            </a:r>
            <a:r>
              <a:rPr lang="en-US" dirty="0" smtClean="0"/>
              <a:t>xplicit </a:t>
            </a:r>
            <a:r>
              <a:rPr lang="en-US" dirty="0"/>
              <a:t>and </a:t>
            </a:r>
            <a:r>
              <a:rPr lang="en-US" dirty="0" smtClean="0"/>
              <a:t>Implicit</a:t>
            </a:r>
          </a:p>
          <a:p>
            <a:pPr lvl="1"/>
            <a:r>
              <a:rPr lang="en-US" i="1" dirty="0"/>
              <a:t>“The size of the laptop is OK</a:t>
            </a:r>
            <a:r>
              <a:rPr lang="en-US" i="1" dirty="0" smtClean="0"/>
              <a:t>.”</a:t>
            </a:r>
          </a:p>
          <a:p>
            <a:pPr lvl="1"/>
            <a:r>
              <a:rPr lang="en-US" i="1" dirty="0"/>
              <a:t>“The laptop can’t fit in my backpack.”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33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Subtasks of aspects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Popescu</a:t>
            </a:r>
            <a:r>
              <a:rPr lang="en-US" dirty="0"/>
              <a:t> and </a:t>
            </a:r>
            <a:r>
              <a:rPr lang="en-US" dirty="0" err="1"/>
              <a:t>Etzioni</a:t>
            </a:r>
            <a:r>
              <a:rPr lang="en-US" dirty="0"/>
              <a:t> (2005) described the problem of extraction opinions or features as four following subtasks:</a:t>
            </a:r>
          </a:p>
          <a:p>
            <a:pPr lvl="1"/>
            <a:r>
              <a:rPr lang="en-US" dirty="0"/>
              <a:t>Identify product features.</a:t>
            </a:r>
          </a:p>
          <a:p>
            <a:pPr lvl="1"/>
            <a:r>
              <a:rPr lang="en-US" dirty="0"/>
              <a:t>Identify opinions regarding product features.</a:t>
            </a:r>
          </a:p>
          <a:p>
            <a:pPr lvl="1"/>
            <a:r>
              <a:rPr lang="en-US" dirty="0"/>
              <a:t>Determine the polarity of opinions.</a:t>
            </a:r>
          </a:p>
          <a:p>
            <a:pPr lvl="1"/>
            <a:r>
              <a:rPr lang="en-US" dirty="0"/>
              <a:t>Rank opinions based on their strength.</a:t>
            </a:r>
          </a:p>
        </p:txBody>
      </p:sp>
    </p:spTree>
    <p:extLst>
      <p:ext uri="{BB962C8B-B14F-4D97-AF65-F5344CB8AC3E}">
        <p14:creationId xmlns:p14="http://schemas.microsoft.com/office/powerpoint/2010/main" val="233884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Word embedding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</a:t>
            </a:r>
            <a:r>
              <a:rPr lang="en-US" sz="2800" dirty="0" smtClean="0"/>
              <a:t>epresent </a:t>
            </a:r>
            <a:r>
              <a:rPr lang="en-US" sz="2800" dirty="0"/>
              <a:t>words into continuous vector space where semantically similar words are nearby each </a:t>
            </a:r>
            <a:r>
              <a:rPr lang="en-US" sz="2800" dirty="0" smtClean="0"/>
              <a:t>other</a:t>
            </a:r>
          </a:p>
          <a:p>
            <a:endParaRPr lang="en-US" sz="2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337" y="3122341"/>
            <a:ext cx="4537767" cy="373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95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Word embedding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Distributional Hypothesis</a:t>
            </a:r>
          </a:p>
          <a:p>
            <a:pPr lvl="1"/>
            <a:r>
              <a:rPr lang="en-US" sz="2400" dirty="0"/>
              <a:t>W</a:t>
            </a:r>
            <a:r>
              <a:rPr lang="en-US" sz="2400" dirty="0" smtClean="0"/>
              <a:t>ords </a:t>
            </a:r>
            <a:r>
              <a:rPr lang="en-US" sz="2400" dirty="0"/>
              <a:t>that are used and occur in the same contexts tend to purport similar meanings (Harris, 1954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A </a:t>
            </a:r>
            <a:r>
              <a:rPr lang="en-US" sz="2400" dirty="0"/>
              <a:t>word is characterized by the company it keeps (Firth, 1957) </a:t>
            </a:r>
            <a:endParaRPr lang="en-US" sz="2400" dirty="0" smtClean="0"/>
          </a:p>
          <a:p>
            <a:pPr lvl="1"/>
            <a:endParaRPr lang="en-US" sz="2400" dirty="0"/>
          </a:p>
          <a:p>
            <a:r>
              <a:rPr lang="en-US" dirty="0" smtClean="0"/>
              <a:t>Count-based vs Predictive Model</a:t>
            </a:r>
          </a:p>
          <a:p>
            <a:pPr lvl="1"/>
            <a:r>
              <a:rPr lang="en-US" sz="2400" dirty="0"/>
              <a:t>Latent Semantic Analysis (Hofmann, 1999) </a:t>
            </a:r>
            <a:endParaRPr lang="en-US" sz="2400" dirty="0" smtClean="0"/>
          </a:p>
          <a:p>
            <a:pPr lvl="1"/>
            <a:r>
              <a:rPr lang="en-US" sz="2400" dirty="0" smtClean="0"/>
              <a:t>Word2vec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85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Word2vec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Continuous Bag-of-Words model (CBOW) </a:t>
            </a:r>
            <a:endParaRPr lang="en-US" dirty="0" smtClean="0"/>
          </a:p>
          <a:p>
            <a:pPr lvl="1"/>
            <a:r>
              <a:rPr lang="en-US" dirty="0" smtClean="0"/>
              <a:t>Tries </a:t>
            </a:r>
            <a:r>
              <a:rPr lang="en-US" dirty="0"/>
              <a:t>to predict the central words by using context words or neighbor words </a:t>
            </a:r>
            <a:endParaRPr lang="en-US" dirty="0" smtClean="0"/>
          </a:p>
          <a:p>
            <a:pPr lvl="1"/>
            <a:r>
              <a:rPr lang="en-US" dirty="0" smtClean="0"/>
              <a:t>Maximize the object function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Skip-Gram model </a:t>
            </a:r>
            <a:r>
              <a:rPr lang="en-US" dirty="0" smtClean="0"/>
              <a:t>	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redict </a:t>
            </a:r>
            <a:r>
              <a:rPr lang="en-US" dirty="0"/>
              <a:t>the surrounding words by the given words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473" y="3880623"/>
            <a:ext cx="4907657" cy="8967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00" y="5870807"/>
            <a:ext cx="66548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6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Predict, don’t count!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Baroni</a:t>
            </a:r>
            <a:r>
              <a:rPr lang="en-US" sz="2800" dirty="0"/>
              <a:t>, </a:t>
            </a:r>
            <a:r>
              <a:rPr lang="en-US" sz="2800" dirty="0" err="1"/>
              <a:t>Dinu</a:t>
            </a:r>
            <a:r>
              <a:rPr lang="en-US" sz="2800" dirty="0"/>
              <a:t>, and </a:t>
            </a:r>
            <a:r>
              <a:rPr lang="en-US" sz="2800" dirty="0" err="1"/>
              <a:t>Kruszewski</a:t>
            </a:r>
            <a:r>
              <a:rPr lang="en-US" sz="2800" dirty="0"/>
              <a:t> (2014) conducted a study to compare the count-based approaches and the predictive models </a:t>
            </a:r>
            <a:endParaRPr lang="en-US" sz="2800" dirty="0" smtClean="0"/>
          </a:p>
          <a:p>
            <a:pPr lvl="1"/>
            <a:r>
              <a:rPr lang="en-US" sz="2000" dirty="0"/>
              <a:t>They stated that “the predict models are so good that, while the triumphalist overtones still sound excessive, there are very good reasons to switch to the new architecture.”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40" y="4188212"/>
            <a:ext cx="7494919" cy="266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503920" cy="1252728"/>
          </a:xfrm>
        </p:spPr>
        <p:txBody>
          <a:bodyPr>
            <a:normAutofit fontScale="90000"/>
          </a:bodyPr>
          <a:lstStyle/>
          <a:p>
            <a:r>
              <a:rPr lang="en-US"/>
              <a:t>FRAMEWORK </a:t>
            </a:r>
            <a:r>
              <a:rPr lang="en-US" smtClean="0"/>
              <a:t>AND METHODOLOGY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 smtClean="0"/>
              <a:t>Extraction problem could be split into different sub-problems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sz="2400" dirty="0" smtClean="0"/>
              <a:t>What </a:t>
            </a:r>
            <a:r>
              <a:rPr lang="en-US" sz="2400" dirty="0"/>
              <a:t>are the grammatical tagging of the aspect terms and how to define </a:t>
            </a:r>
            <a:r>
              <a:rPr lang="en-US" sz="2400" dirty="0" smtClean="0"/>
              <a:t>them?</a:t>
            </a:r>
          </a:p>
          <a:p>
            <a:pPr lvl="1"/>
            <a:r>
              <a:rPr lang="en-US" sz="2400" dirty="0"/>
              <a:t>H</a:t>
            </a:r>
            <a:r>
              <a:rPr lang="en-US" sz="2400" dirty="0" smtClean="0"/>
              <a:t>ow </a:t>
            </a:r>
            <a:r>
              <a:rPr lang="en-US" sz="2400" dirty="0"/>
              <a:t>to find similar aspects words in a large corpus? </a:t>
            </a:r>
            <a:endParaRPr lang="en-US" sz="2400" dirty="0" smtClean="0"/>
          </a:p>
          <a:p>
            <a:pPr lvl="1"/>
            <a:r>
              <a:rPr lang="en-US" sz="2400" dirty="0"/>
              <a:t>H</a:t>
            </a:r>
            <a:r>
              <a:rPr lang="en-US" sz="2400" dirty="0" smtClean="0"/>
              <a:t>ow </a:t>
            </a:r>
            <a:r>
              <a:rPr lang="en-US" sz="2400" dirty="0"/>
              <a:t>to cluster different </a:t>
            </a:r>
            <a:r>
              <a:rPr lang="en-US" sz="2400" dirty="0" smtClean="0"/>
              <a:t>words?</a:t>
            </a:r>
          </a:p>
          <a:p>
            <a:pPr lvl="1"/>
            <a:r>
              <a:rPr lang="en-US" sz="2400" dirty="0"/>
              <a:t>H</a:t>
            </a:r>
            <a:r>
              <a:rPr lang="en-US" sz="2400" dirty="0" smtClean="0"/>
              <a:t>ow </a:t>
            </a:r>
            <a:r>
              <a:rPr lang="en-US" sz="2400" dirty="0"/>
              <a:t>to test the performance of the methodology </a:t>
            </a:r>
            <a:endParaRPr lang="en-US" sz="24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67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Define the grammatical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Change case of the text.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Use Stanford Parser to tag each word </a:t>
            </a:r>
            <a:endParaRPr lang="en-US" dirty="0" smtClean="0"/>
          </a:p>
          <a:p>
            <a:pPr lvl="1"/>
            <a:r>
              <a:rPr lang="en-US" sz="2600" dirty="0" smtClean="0"/>
              <a:t>Combined </a:t>
            </a:r>
            <a:r>
              <a:rPr lang="en-US" sz="2600" dirty="0"/>
              <a:t>with </a:t>
            </a:r>
            <a:r>
              <a:rPr lang="en-US" sz="2600" dirty="0" err="1"/>
              <a:t>nltk</a:t>
            </a:r>
            <a:r>
              <a:rPr lang="en-US" sz="2600" dirty="0"/>
              <a:t> package</a:t>
            </a:r>
          </a:p>
          <a:p>
            <a:endParaRPr lang="en-US" dirty="0"/>
          </a:p>
          <a:p>
            <a:r>
              <a:rPr lang="en-US" dirty="0" smtClean="0"/>
              <a:t>If there are two nouns connected, combine them and tag as noun.</a:t>
            </a:r>
          </a:p>
          <a:p>
            <a:pPr lvl="1"/>
            <a:r>
              <a:rPr lang="en-US" sz="2600" dirty="0" smtClean="0"/>
              <a:t>For </a:t>
            </a:r>
            <a:r>
              <a:rPr lang="en-US" sz="2600" dirty="0"/>
              <a:t>instance, “They also had Stella Cider and Moscow mules!”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2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Extract </a:t>
            </a:r>
            <a:r>
              <a:rPr lang="en-US" i="1" dirty="0"/>
              <a:t>aspects </a:t>
            </a:r>
            <a:r>
              <a:rPr lang="en-US" i="1" dirty="0" smtClean="0"/>
              <a:t>and clustering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ord2vec </a:t>
            </a:r>
            <a:r>
              <a:rPr lang="en-US" dirty="0"/>
              <a:t>model </a:t>
            </a:r>
            <a:endParaRPr lang="en-US" dirty="0" smtClean="0"/>
          </a:p>
          <a:p>
            <a:pPr lvl="1"/>
            <a:r>
              <a:rPr lang="en-US" dirty="0"/>
              <a:t>python package </a:t>
            </a:r>
            <a:r>
              <a:rPr lang="en-US" dirty="0" err="1"/>
              <a:t>gensim</a:t>
            </a:r>
            <a:r>
              <a:rPr lang="en-US" dirty="0"/>
              <a:t> 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S</a:t>
            </a:r>
            <a:r>
              <a:rPr lang="en-US" dirty="0" smtClean="0"/>
              <a:t>tandard </a:t>
            </a:r>
            <a:r>
              <a:rPr lang="en-US" dirty="0"/>
              <a:t>k-Means </a:t>
            </a:r>
            <a:r>
              <a:rPr lang="en-US" dirty="0" smtClean="0"/>
              <a:t>approach vs </a:t>
            </a:r>
            <a:r>
              <a:rPr lang="en-US" dirty="0"/>
              <a:t>hierarchical approach </a:t>
            </a:r>
            <a:endParaRPr lang="en-US" dirty="0" smtClean="0"/>
          </a:p>
          <a:p>
            <a:pPr lvl="1"/>
            <a:r>
              <a:rPr lang="en-US" dirty="0"/>
              <a:t>L</a:t>
            </a:r>
            <a:r>
              <a:rPr lang="en-US" dirty="0" smtClean="0"/>
              <a:t>arge </a:t>
            </a:r>
            <a:r>
              <a:rPr lang="en-US" dirty="0"/>
              <a:t>amount of the data </a:t>
            </a:r>
            <a:endParaRPr lang="en-US" dirty="0" smtClean="0"/>
          </a:p>
          <a:p>
            <a:pPr lvl="1"/>
            <a:r>
              <a:rPr lang="en-US" sz="2000" dirty="0"/>
              <a:t>H</a:t>
            </a:r>
            <a:r>
              <a:rPr lang="en-US" sz="2000" dirty="0" smtClean="0"/>
              <a:t>ierarchical </a:t>
            </a:r>
            <a:r>
              <a:rPr lang="en-US" sz="2000" dirty="0"/>
              <a:t>approach performed better than standard k-Means based on running time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08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Introduction</a:t>
            </a:r>
          </a:p>
          <a:p>
            <a:pPr lvl="1"/>
            <a:r>
              <a:rPr lang="en-US" sz="1800" dirty="0" smtClean="0"/>
              <a:t>Definitions, Scope,</a:t>
            </a:r>
            <a:r>
              <a:rPr lang="en-US" sz="1800" dirty="0"/>
              <a:t> </a:t>
            </a:r>
            <a:r>
              <a:rPr lang="en-US" sz="1800" dirty="0" smtClean="0"/>
              <a:t>Significance and Research Question</a:t>
            </a:r>
          </a:p>
          <a:p>
            <a:pPr lvl="1"/>
            <a:r>
              <a:rPr lang="en-US" sz="1800" dirty="0" smtClean="0"/>
              <a:t>Assumptions</a:t>
            </a:r>
            <a:r>
              <a:rPr lang="en-US" sz="1800" dirty="0"/>
              <a:t>, </a:t>
            </a:r>
            <a:r>
              <a:rPr lang="en-US" sz="1800" dirty="0" smtClean="0"/>
              <a:t>Limitations</a:t>
            </a:r>
            <a:r>
              <a:rPr lang="en-US" sz="1800" dirty="0"/>
              <a:t>, and </a:t>
            </a:r>
            <a:r>
              <a:rPr lang="en-US" sz="1800" dirty="0" smtClean="0"/>
              <a:t>Delimitations</a:t>
            </a:r>
          </a:p>
          <a:p>
            <a:r>
              <a:rPr lang="en-US" sz="2000" dirty="0"/>
              <a:t>Review of Relevant </a:t>
            </a:r>
            <a:r>
              <a:rPr lang="en-US" sz="2000" dirty="0" smtClean="0"/>
              <a:t>Literature</a:t>
            </a:r>
          </a:p>
          <a:p>
            <a:pPr lvl="1"/>
            <a:r>
              <a:rPr lang="en-US" sz="1800" dirty="0" smtClean="0"/>
              <a:t>Four papers</a:t>
            </a:r>
            <a:endParaRPr lang="en-US" sz="1800" dirty="0"/>
          </a:p>
          <a:p>
            <a:r>
              <a:rPr lang="en-US" sz="2000" dirty="0"/>
              <a:t>Framework and </a:t>
            </a:r>
            <a:r>
              <a:rPr lang="en-US" sz="2000" dirty="0" smtClean="0"/>
              <a:t>Methodology</a:t>
            </a:r>
          </a:p>
          <a:p>
            <a:pPr lvl="1"/>
            <a:r>
              <a:rPr lang="en-US" sz="1800" dirty="0" smtClean="0"/>
              <a:t>Quantitative framework</a:t>
            </a:r>
            <a:r>
              <a:rPr lang="en-US" sz="1800" dirty="0"/>
              <a:t>, data, </a:t>
            </a:r>
            <a:r>
              <a:rPr lang="en-US" sz="1800" dirty="0" smtClean="0"/>
              <a:t>test data summary, and researcher bias</a:t>
            </a:r>
          </a:p>
          <a:p>
            <a:r>
              <a:rPr lang="en-US" sz="2000" dirty="0"/>
              <a:t>System overview and </a:t>
            </a:r>
            <a:r>
              <a:rPr lang="en-US" sz="2000" dirty="0" smtClean="0"/>
              <a:t>Design</a:t>
            </a:r>
          </a:p>
          <a:p>
            <a:pPr lvl="1"/>
            <a:r>
              <a:rPr lang="en-US" sz="1600" dirty="0" smtClean="0"/>
              <a:t>Clean and load data</a:t>
            </a:r>
          </a:p>
          <a:p>
            <a:pPr lvl="1"/>
            <a:r>
              <a:rPr lang="en-US" sz="1600" dirty="0" smtClean="0"/>
              <a:t>Word2vec model, Baseline Model</a:t>
            </a:r>
          </a:p>
          <a:p>
            <a:pPr lvl="1"/>
            <a:r>
              <a:rPr lang="en-US" sz="1600" dirty="0" smtClean="0"/>
              <a:t>Cluster selection, and test and analyze results</a:t>
            </a:r>
          </a:p>
          <a:p>
            <a:r>
              <a:rPr lang="en-US" sz="2000" dirty="0" smtClean="0"/>
              <a:t>Research data and results</a:t>
            </a:r>
          </a:p>
          <a:p>
            <a:pPr lvl="1"/>
            <a:r>
              <a:rPr lang="en-US" sz="1600" dirty="0" smtClean="0"/>
              <a:t>Analyze Word2vec, baseline model and test on the test data</a:t>
            </a:r>
          </a:p>
          <a:p>
            <a:r>
              <a:rPr lang="en-US" sz="2000" dirty="0" smtClean="0"/>
              <a:t>Conclusions and Recommendations</a:t>
            </a:r>
            <a:endParaRPr lang="en-US" sz="20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23732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</a:t>
            </a:r>
            <a:r>
              <a:rPr lang="en-US" i="1" dirty="0" smtClean="0"/>
              <a:t>lustering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Selected singular or plural nouns. </a:t>
            </a:r>
            <a:endParaRPr lang="en-US" dirty="0" smtClean="0"/>
          </a:p>
          <a:p>
            <a:pPr lvl="0"/>
            <a:endParaRPr lang="en-US" dirty="0"/>
          </a:p>
          <a:p>
            <a:r>
              <a:rPr lang="en-US" dirty="0"/>
              <a:t>Clustered the words into different groups by using cluster algorithm.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In the cluster, sorted the noun or nouns by frequency</a:t>
            </a:r>
            <a:r>
              <a:rPr lang="en-US" dirty="0" smtClean="0"/>
              <a:t>. </a:t>
            </a:r>
          </a:p>
          <a:p>
            <a:endParaRPr lang="en-US" dirty="0"/>
          </a:p>
          <a:p>
            <a:r>
              <a:rPr lang="en-US" dirty="0"/>
              <a:t>Manually selected which clusters remained and which did </a:t>
            </a:r>
            <a:r>
              <a:rPr lang="en-US" dirty="0" smtClean="0"/>
              <a:t>not.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71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Test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1076 </a:t>
            </a:r>
            <a:r>
              <a:rPr lang="en-US" dirty="0"/>
              <a:t>manually labeled reviews will be </a:t>
            </a:r>
            <a:r>
              <a:rPr lang="en-US" dirty="0" smtClean="0"/>
              <a:t>used.</a:t>
            </a:r>
          </a:p>
          <a:p>
            <a:endParaRPr lang="en-US" dirty="0"/>
          </a:p>
          <a:p>
            <a:r>
              <a:rPr lang="en-US" dirty="0"/>
              <a:t>Use the </a:t>
            </a:r>
            <a:r>
              <a:rPr lang="en-US" dirty="0" smtClean="0"/>
              <a:t>result to </a:t>
            </a:r>
            <a:r>
              <a:rPr lang="en-US" dirty="0"/>
              <a:t>calculate the precision, recall and F-1 </a:t>
            </a:r>
            <a:r>
              <a:rPr lang="en-US" dirty="0" smtClean="0"/>
              <a:t>score.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61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Baseline Model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LDA </a:t>
            </a:r>
            <a:r>
              <a:rPr lang="en-US" dirty="0" smtClean="0"/>
              <a:t>model.</a:t>
            </a:r>
          </a:p>
          <a:p>
            <a:pPr lvl="1"/>
            <a:r>
              <a:rPr lang="en-US" sz="2000" dirty="0"/>
              <a:t>B</a:t>
            </a:r>
            <a:r>
              <a:rPr lang="en-US" sz="2000" dirty="0" smtClean="0"/>
              <a:t>oth </a:t>
            </a:r>
            <a:r>
              <a:rPr lang="en-US" sz="2000" dirty="0"/>
              <a:t>word2vec model and LDA model are </a:t>
            </a:r>
            <a:r>
              <a:rPr lang="en-US" sz="2000" dirty="0" smtClean="0"/>
              <a:t>unsupervised models.</a:t>
            </a:r>
            <a:endParaRPr lang="en-US" sz="2000" dirty="0"/>
          </a:p>
          <a:p>
            <a:pPr lvl="1"/>
            <a:r>
              <a:rPr lang="en-US" sz="2000" dirty="0" smtClean="0"/>
              <a:t>Count-based vs Predictive model</a:t>
            </a:r>
          </a:p>
          <a:p>
            <a:pPr lvl="1"/>
            <a:r>
              <a:rPr lang="en-US" sz="2000" dirty="0" smtClean="0"/>
              <a:t>Step 1-3 were same as previous</a:t>
            </a:r>
          </a:p>
          <a:p>
            <a:r>
              <a:rPr lang="en-US" sz="2400" dirty="0" smtClean="0"/>
              <a:t>Step 4-7</a:t>
            </a:r>
          </a:p>
          <a:p>
            <a:pPr lvl="1"/>
            <a:r>
              <a:rPr lang="en-US" sz="2000" dirty="0"/>
              <a:t>Used Python package </a:t>
            </a:r>
            <a:r>
              <a:rPr lang="en-US" sz="2000" dirty="0" err="1"/>
              <a:t>gensim</a:t>
            </a:r>
            <a:r>
              <a:rPr lang="en-US" sz="2000" dirty="0"/>
              <a:t> to train LDA model on the reviews</a:t>
            </a:r>
            <a:r>
              <a:rPr lang="en-US" sz="2000" dirty="0" smtClean="0"/>
              <a:t>.</a:t>
            </a:r>
          </a:p>
          <a:p>
            <a:pPr lvl="2"/>
            <a:r>
              <a:rPr lang="en-US" sz="1600" dirty="0" smtClean="0"/>
              <a:t>Transform words into 200 dimension vector.</a:t>
            </a:r>
          </a:p>
          <a:p>
            <a:pPr lvl="1"/>
            <a:r>
              <a:rPr lang="en-US" sz="2000" dirty="0"/>
              <a:t>Clustered the words into different </a:t>
            </a:r>
            <a:r>
              <a:rPr lang="en-US" sz="2000" dirty="0" smtClean="0"/>
              <a:t>groups</a:t>
            </a:r>
          </a:p>
          <a:p>
            <a:pPr lvl="1"/>
            <a:r>
              <a:rPr lang="en-US" sz="2000" dirty="0"/>
              <a:t>M</a:t>
            </a:r>
            <a:r>
              <a:rPr lang="en-US" sz="2000" dirty="0" smtClean="0"/>
              <a:t>anually </a:t>
            </a:r>
            <a:r>
              <a:rPr lang="en-US" sz="2000" dirty="0"/>
              <a:t>decided which cluster remained and which did </a:t>
            </a:r>
            <a:r>
              <a:rPr lang="en-US" sz="2000" dirty="0" smtClean="0"/>
              <a:t>not</a:t>
            </a:r>
          </a:p>
          <a:p>
            <a:pPr lvl="1"/>
            <a:r>
              <a:rPr lang="en-US" sz="2000" dirty="0"/>
              <a:t>Use the test data to calculate the precision, recall, and F-1 score</a:t>
            </a:r>
            <a:endParaRPr lang="en-US" sz="2000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4898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Programming Method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program was based on </a:t>
            </a:r>
            <a:r>
              <a:rPr lang="en-US" dirty="0" smtClean="0"/>
              <a:t>Python</a:t>
            </a:r>
          </a:p>
          <a:p>
            <a:pPr lvl="1"/>
            <a:r>
              <a:rPr lang="en-US" dirty="0" err="1"/>
              <a:t>N</a:t>
            </a:r>
            <a:r>
              <a:rPr lang="en-US" dirty="0" err="1" smtClean="0"/>
              <a:t>umpy</a:t>
            </a:r>
            <a:r>
              <a:rPr lang="en-US" dirty="0"/>
              <a:t>, </a:t>
            </a:r>
            <a:r>
              <a:rPr lang="en-US" dirty="0" err="1"/>
              <a:t>gensim</a:t>
            </a:r>
            <a:r>
              <a:rPr lang="en-US" dirty="0"/>
              <a:t>, </a:t>
            </a:r>
            <a:r>
              <a:rPr lang="en-US" dirty="0" err="1"/>
              <a:t>nltk</a:t>
            </a:r>
            <a:r>
              <a:rPr lang="en-US" dirty="0"/>
              <a:t>, </a:t>
            </a:r>
            <a:r>
              <a:rPr lang="en-US" dirty="0" err="1"/>
              <a:t>tensorflow</a:t>
            </a:r>
            <a:r>
              <a:rPr lang="en-US" dirty="0"/>
              <a:t>, and </a:t>
            </a:r>
            <a:r>
              <a:rPr lang="en-US" dirty="0" err="1" smtClean="0"/>
              <a:t>sklearn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6813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Yelp </a:t>
            </a:r>
            <a:r>
              <a:rPr lang="en-US" dirty="0"/>
              <a:t>dataset </a:t>
            </a:r>
            <a:r>
              <a:rPr lang="en-US" dirty="0" smtClean="0"/>
              <a:t>challenge </a:t>
            </a:r>
            <a:r>
              <a:rPr lang="en-US" dirty="0"/>
              <a:t>("Yelp Dataset Challenge", 2016) </a:t>
            </a:r>
            <a:endParaRPr lang="en-US" dirty="0" smtClean="0"/>
          </a:p>
          <a:p>
            <a:pPr lvl="1"/>
            <a:r>
              <a:rPr lang="en-US" sz="2400" dirty="0" smtClean="0"/>
              <a:t>About 1.7 million </a:t>
            </a:r>
            <a:r>
              <a:rPr lang="en-US" sz="2400" dirty="0"/>
              <a:t>reviews </a:t>
            </a:r>
            <a:r>
              <a:rPr lang="en-US" sz="2400" dirty="0" smtClean="0"/>
              <a:t>about restaurants</a:t>
            </a:r>
          </a:p>
          <a:p>
            <a:pPr lvl="1"/>
            <a:r>
              <a:rPr lang="en-US" sz="2400" dirty="0" smtClean="0"/>
              <a:t>591 </a:t>
            </a:r>
            <a:r>
              <a:rPr lang="en-US" sz="2400" dirty="0"/>
              <a:t>thousand tips by 552 thousand </a:t>
            </a:r>
            <a:r>
              <a:rPr lang="en-US" sz="2400" dirty="0" smtClean="0"/>
              <a:t>users</a:t>
            </a:r>
          </a:p>
          <a:p>
            <a:pPr lvl="1"/>
            <a:r>
              <a:rPr lang="en-US" sz="2400" dirty="0" smtClean="0"/>
              <a:t>77 </a:t>
            </a:r>
            <a:r>
              <a:rPr lang="en-US" sz="2400" dirty="0"/>
              <a:t>thousand businesses</a:t>
            </a:r>
            <a:r>
              <a:rPr lang="en-US" sz="2400" dirty="0" smtClean="0"/>
              <a:t>.</a:t>
            </a:r>
            <a:r>
              <a:rPr lang="en-US" sz="2400" dirty="0"/>
              <a:t> The final data contained about 1.7 million reviews. </a:t>
            </a:r>
          </a:p>
        </p:txBody>
      </p:sp>
    </p:spTree>
    <p:extLst>
      <p:ext uri="{BB962C8B-B14F-4D97-AF65-F5344CB8AC3E}">
        <p14:creationId xmlns:p14="http://schemas.microsoft.com/office/powerpoint/2010/main" val="21264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Test data: </a:t>
            </a:r>
            <a:r>
              <a:rPr lang="en-US" sz="2400" dirty="0"/>
              <a:t>1,076 random reviews </a:t>
            </a: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pPr lvl="1"/>
            <a:r>
              <a:rPr lang="en-US" sz="2000" dirty="0"/>
              <a:t>confidence level is 90%, the z-score is </a:t>
            </a:r>
            <a:r>
              <a:rPr lang="en-US" sz="2000" dirty="0" smtClean="0"/>
              <a:t>1.65</a:t>
            </a:r>
          </a:p>
          <a:p>
            <a:pPr lvl="1"/>
            <a:r>
              <a:rPr lang="en-US" sz="2000" dirty="0"/>
              <a:t>The margin of the error is </a:t>
            </a:r>
            <a:r>
              <a:rPr lang="en-US" sz="2000" i="1" dirty="0"/>
              <a:t>e</a:t>
            </a:r>
            <a:r>
              <a:rPr lang="en-US" sz="2000" dirty="0"/>
              <a:t> </a:t>
            </a:r>
            <a:r>
              <a:rPr lang="en-US" sz="2000" dirty="0" smtClean="0"/>
              <a:t>parameter</a:t>
            </a:r>
          </a:p>
          <a:p>
            <a:pPr lvl="1"/>
            <a:r>
              <a:rPr lang="en-US" sz="2000" dirty="0"/>
              <a:t>Population size is </a:t>
            </a:r>
            <a:r>
              <a:rPr lang="en-US" sz="2000" i="1" dirty="0"/>
              <a:t>N</a:t>
            </a:r>
            <a:r>
              <a:rPr lang="en-US" sz="2000" dirty="0"/>
              <a:t> </a:t>
            </a:r>
            <a:r>
              <a:rPr lang="en-US" sz="2000" dirty="0" smtClean="0"/>
              <a:t>parameter</a:t>
            </a:r>
          </a:p>
          <a:p>
            <a:r>
              <a:rPr lang="en-US" sz="2400" dirty="0"/>
              <a:t>Four people manually labeled the data.</a:t>
            </a:r>
            <a:endParaRPr lang="en-US" sz="2400" dirty="0" smtClean="0"/>
          </a:p>
          <a:p>
            <a:pPr lvl="1"/>
            <a:r>
              <a:rPr lang="en-US" sz="2000" dirty="0" smtClean="0"/>
              <a:t>Four aspects</a:t>
            </a:r>
          </a:p>
          <a:p>
            <a:pPr lvl="1"/>
            <a:r>
              <a:rPr lang="en-US" sz="2000" dirty="0" smtClean="0"/>
              <a:t>Disagreement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650" y="2337443"/>
            <a:ext cx="3482667" cy="123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37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Researcher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imitation </a:t>
            </a:r>
            <a:r>
              <a:rPr lang="en-US" dirty="0"/>
              <a:t>of test data</a:t>
            </a:r>
          </a:p>
          <a:p>
            <a:endParaRPr lang="en-US" dirty="0" smtClean="0"/>
          </a:p>
          <a:p>
            <a:r>
              <a:rPr lang="en-US" dirty="0" smtClean="0"/>
              <a:t>POS accuracy</a:t>
            </a:r>
          </a:p>
          <a:p>
            <a:pPr lvl="1"/>
            <a:r>
              <a:rPr lang="en-US" sz="2400" dirty="0"/>
              <a:t>The version of </a:t>
            </a:r>
            <a:r>
              <a:rPr lang="en-US" sz="2400" dirty="0" err="1"/>
              <a:t>nltk</a:t>
            </a:r>
            <a:r>
              <a:rPr lang="en-US" sz="2400" dirty="0"/>
              <a:t> Python package is 3.2.2. The version of Stanford POS tagging tool is </a:t>
            </a:r>
            <a:r>
              <a:rPr lang="en-US" sz="2400" dirty="0" smtClean="0"/>
              <a:t>3.7.0</a:t>
            </a:r>
          </a:p>
          <a:p>
            <a:pPr lvl="1"/>
            <a:endParaRPr lang="en-US" sz="2400" dirty="0"/>
          </a:p>
          <a:p>
            <a:r>
              <a:rPr lang="en-US" dirty="0"/>
              <a:t>S</a:t>
            </a:r>
            <a:r>
              <a:rPr lang="en-US" dirty="0" smtClean="0"/>
              <a:t>electing </a:t>
            </a:r>
            <a:r>
              <a:rPr lang="en-US" dirty="0"/>
              <a:t>the relative clusters</a:t>
            </a:r>
          </a:p>
        </p:txBody>
      </p:sp>
    </p:spTree>
    <p:extLst>
      <p:ext uri="{BB962C8B-B14F-4D97-AF65-F5344CB8AC3E}">
        <p14:creationId xmlns:p14="http://schemas.microsoft.com/office/powerpoint/2010/main" val="192905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cap="all" dirty="0"/>
              <a:t>SYSTEM OVERVIEW AND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sz="2600" dirty="0"/>
              <a:t>Load and clean the data</a:t>
            </a:r>
            <a:r>
              <a:rPr lang="en-US" sz="2600" dirty="0" smtClean="0"/>
              <a:t>.</a:t>
            </a:r>
          </a:p>
          <a:p>
            <a:pPr lvl="0"/>
            <a:endParaRPr lang="en-US" sz="2600" dirty="0"/>
          </a:p>
          <a:p>
            <a:pPr lvl="0"/>
            <a:r>
              <a:rPr lang="en-US" sz="2600" dirty="0"/>
              <a:t>Train the word2vec model. (</a:t>
            </a:r>
            <a:r>
              <a:rPr lang="en-US" sz="2600" dirty="0" err="1"/>
              <a:t>Mikolov</a:t>
            </a:r>
            <a:r>
              <a:rPr lang="en-US" sz="2600" dirty="0"/>
              <a:t>, Chen, et al., 2013</a:t>
            </a:r>
            <a:r>
              <a:rPr lang="en-US" sz="2600" dirty="0" smtClean="0"/>
              <a:t>)</a:t>
            </a:r>
          </a:p>
          <a:p>
            <a:pPr lvl="0"/>
            <a:endParaRPr lang="en-US" sz="2600" dirty="0"/>
          </a:p>
          <a:p>
            <a:pPr lvl="0"/>
            <a:r>
              <a:rPr lang="en-US" sz="2600" dirty="0"/>
              <a:t>Cluster the words based on the vector of the word</a:t>
            </a:r>
            <a:r>
              <a:rPr lang="en-US" sz="2600" dirty="0" smtClean="0"/>
              <a:t>.</a:t>
            </a:r>
          </a:p>
          <a:p>
            <a:pPr lvl="0"/>
            <a:endParaRPr lang="en-US" sz="2600" dirty="0"/>
          </a:p>
          <a:p>
            <a:pPr lvl="0"/>
            <a:r>
              <a:rPr lang="en-US" sz="2600" dirty="0"/>
              <a:t>Select useful cluster words and create the final dictionary</a:t>
            </a:r>
            <a:r>
              <a:rPr lang="en-US" sz="2600" dirty="0" smtClean="0"/>
              <a:t>.</a:t>
            </a:r>
          </a:p>
          <a:p>
            <a:pPr lvl="0"/>
            <a:endParaRPr lang="en-US" sz="2600" dirty="0"/>
          </a:p>
          <a:p>
            <a:pPr lvl="0"/>
            <a:r>
              <a:rPr lang="en-US" sz="2600" dirty="0"/>
              <a:t>Represent the word in vectors by using baseline model</a:t>
            </a:r>
            <a:r>
              <a:rPr lang="en-US" sz="2600" dirty="0" smtClean="0"/>
              <a:t>.</a:t>
            </a:r>
          </a:p>
          <a:p>
            <a:pPr lvl="0"/>
            <a:endParaRPr lang="en-US" sz="2600" dirty="0"/>
          </a:p>
          <a:p>
            <a:pPr lvl="0"/>
            <a:r>
              <a:rPr lang="en-US" sz="2600" dirty="0"/>
              <a:t>Cluster words and selected relevant clusters by using baseline model</a:t>
            </a:r>
            <a:r>
              <a:rPr lang="en-US" sz="2600" dirty="0" smtClean="0"/>
              <a:t>.</a:t>
            </a:r>
          </a:p>
          <a:p>
            <a:pPr lvl="0"/>
            <a:endParaRPr lang="en-US" sz="2600" dirty="0"/>
          </a:p>
          <a:p>
            <a:pPr lvl="0"/>
            <a:r>
              <a:rPr lang="en-US" sz="2600" dirty="0"/>
              <a:t>Test the results and analyze the results.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2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4800" dirty="0" smtClean="0"/>
              <a:t>Overview</a:t>
            </a:r>
            <a:endParaRPr lang="en-US" sz="4800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11" y="1774825"/>
            <a:ext cx="7508578" cy="462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3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and Clean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31816"/>
            <a:ext cx="8229600" cy="506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8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/>
              <a:t>Aspect </a:t>
            </a:r>
            <a:r>
              <a:rPr lang="en-US" sz="2400" dirty="0"/>
              <a:t>words </a:t>
            </a:r>
            <a:endParaRPr lang="en-US" sz="2400" dirty="0" smtClean="0"/>
          </a:p>
          <a:p>
            <a:pPr lvl="1"/>
            <a:r>
              <a:rPr lang="en-US" sz="2000" dirty="0" smtClean="0"/>
              <a:t>The words </a:t>
            </a:r>
            <a:r>
              <a:rPr lang="en-US" sz="2000" dirty="0"/>
              <a:t>of terms that reflect the aspect of the entities (Mukherjee &amp; Liu, 2012). </a:t>
            </a:r>
            <a:endParaRPr lang="en-US" sz="2000" dirty="0" smtClean="0"/>
          </a:p>
          <a:p>
            <a:r>
              <a:rPr lang="en-US" sz="2400" dirty="0"/>
              <a:t>Opinion mining tool </a:t>
            </a:r>
          </a:p>
          <a:p>
            <a:pPr lvl="1"/>
            <a:r>
              <a:rPr lang="en-US" sz="2000" dirty="0"/>
              <a:t>a tool that processes a set of search results for a given item, generating a list of product attributes (quality, features, etc.) and aggregating opinions about each of them (Dave, Lawrence, &amp; </a:t>
            </a:r>
            <a:r>
              <a:rPr lang="en-US" sz="2000" dirty="0" err="1"/>
              <a:t>Pennock</a:t>
            </a:r>
            <a:r>
              <a:rPr lang="en-US" sz="2000" dirty="0"/>
              <a:t>, 2003) </a:t>
            </a:r>
            <a:endParaRPr lang="en-US" sz="2000" dirty="0" smtClean="0"/>
          </a:p>
          <a:p>
            <a:r>
              <a:rPr lang="en-US" sz="2400" dirty="0"/>
              <a:t>Aspect extraction </a:t>
            </a:r>
          </a:p>
          <a:p>
            <a:pPr lvl="1"/>
            <a:r>
              <a:rPr lang="en-US" sz="2000" dirty="0"/>
              <a:t>A</a:t>
            </a:r>
            <a:r>
              <a:rPr lang="en-US" sz="2000" dirty="0" smtClean="0"/>
              <a:t> </a:t>
            </a:r>
            <a:r>
              <a:rPr lang="en-US" sz="2000" dirty="0"/>
              <a:t>subtask of sentiment analysis that consists of identifying opinion   targets in opinionated text. (</a:t>
            </a:r>
            <a:r>
              <a:rPr lang="en-US" sz="2000" dirty="0" err="1"/>
              <a:t>Poria</a:t>
            </a:r>
            <a:r>
              <a:rPr lang="en-US" sz="2000" dirty="0"/>
              <a:t>, Cambria, &amp; </a:t>
            </a:r>
            <a:r>
              <a:rPr lang="en-US" sz="2000" dirty="0" err="1"/>
              <a:t>Gelbukh</a:t>
            </a:r>
            <a:r>
              <a:rPr lang="en-US" sz="2000" dirty="0"/>
              <a:t>, 2016) </a:t>
            </a:r>
            <a:endParaRPr lang="en-US" sz="2000" dirty="0" smtClean="0"/>
          </a:p>
          <a:p>
            <a:r>
              <a:rPr lang="en-US" sz="2400" dirty="0"/>
              <a:t>Word embedding </a:t>
            </a:r>
            <a:endParaRPr lang="en-US" sz="2400" dirty="0" smtClean="0"/>
          </a:p>
          <a:p>
            <a:pPr lvl="1"/>
            <a:r>
              <a:rPr lang="en-US" sz="2000" dirty="0"/>
              <a:t>N</a:t>
            </a:r>
            <a:r>
              <a:rPr lang="en-US" sz="2000" dirty="0" smtClean="0"/>
              <a:t>atural </a:t>
            </a:r>
            <a:r>
              <a:rPr lang="en-US" sz="2000" dirty="0"/>
              <a:t>language processing technique to map words or phrases into a vector of numbers.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5020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the Word2vec Model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00" y="1578179"/>
            <a:ext cx="2556218" cy="4625975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3677264" y="1691149"/>
            <a:ext cx="5009535" cy="4709652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dirty="0" smtClean="0"/>
              <a:t>Load the data</a:t>
            </a:r>
          </a:p>
          <a:p>
            <a:r>
              <a:rPr lang="en-US" dirty="0" smtClean="0"/>
              <a:t>Initiate the vectors</a:t>
            </a:r>
          </a:p>
          <a:p>
            <a:r>
              <a:rPr lang="en-US" dirty="0" smtClean="0"/>
              <a:t>Train model</a:t>
            </a:r>
          </a:p>
          <a:p>
            <a:r>
              <a:rPr lang="en-US" dirty="0" smtClean="0"/>
              <a:t>Assign value </a:t>
            </a:r>
          </a:p>
          <a:p>
            <a:r>
              <a:rPr lang="en-US" dirty="0" smtClean="0"/>
              <a:t>Save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88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Cluster of the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630862"/>
            <a:ext cx="8362335" cy="4914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44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Select the Relevant Cluster from Word2vec Model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911" y="1774825"/>
            <a:ext cx="3856178" cy="462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65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Select the Relevant Cluster from Word2vec </a:t>
            </a:r>
            <a:r>
              <a:rPr lang="en-US" dirty="0" smtClean="0"/>
              <a:t>Model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0"/>
            <a:r>
              <a:rPr lang="en-US" sz="2800" dirty="0"/>
              <a:t>For each cluster, the program sorted words in the cluster by the word frequencies</a:t>
            </a:r>
            <a:r>
              <a:rPr lang="en-US" sz="2800" dirty="0" smtClean="0"/>
              <a:t>.</a:t>
            </a:r>
          </a:p>
          <a:p>
            <a:pPr lvl="0"/>
            <a:r>
              <a:rPr lang="en-US" sz="2800" dirty="0"/>
              <a:t>S</a:t>
            </a:r>
            <a:r>
              <a:rPr lang="en-US" sz="2800" dirty="0" smtClean="0"/>
              <a:t>elected </a:t>
            </a:r>
            <a:r>
              <a:rPr lang="en-US" sz="2800" dirty="0"/>
              <a:t>the top 20 </a:t>
            </a:r>
            <a:r>
              <a:rPr lang="en-US" sz="2800" dirty="0" smtClean="0"/>
              <a:t>words</a:t>
            </a:r>
          </a:p>
          <a:p>
            <a:pPr lvl="0"/>
            <a:r>
              <a:rPr lang="en-US" sz="2800" dirty="0" smtClean="0"/>
              <a:t>For each words in the cluster, check following:</a:t>
            </a:r>
          </a:p>
          <a:p>
            <a:pPr lvl="1"/>
            <a:r>
              <a:rPr lang="en-US" sz="2400" dirty="0" smtClean="0"/>
              <a:t>Noun? (if no, assign zero, if yes, continue)</a:t>
            </a:r>
          </a:p>
          <a:p>
            <a:pPr lvl="1"/>
            <a:r>
              <a:rPr lang="en-US" sz="2400" dirty="0"/>
              <a:t>food or </a:t>
            </a:r>
            <a:r>
              <a:rPr lang="en-US" sz="2400" dirty="0" smtClean="0"/>
              <a:t>not? (</a:t>
            </a:r>
            <a:r>
              <a:rPr lang="en-US" sz="2400" dirty="0"/>
              <a:t>food portion or food </a:t>
            </a:r>
            <a:r>
              <a:rPr lang="en-US" sz="2400" dirty="0" smtClean="0"/>
              <a:t>quality)</a:t>
            </a:r>
          </a:p>
          <a:p>
            <a:pPr lvl="1"/>
            <a:r>
              <a:rPr lang="en-US" sz="2400" dirty="0" smtClean="0"/>
              <a:t>Staff?</a:t>
            </a:r>
          </a:p>
          <a:p>
            <a:pPr lvl="1"/>
            <a:r>
              <a:rPr lang="en-US" sz="2400" dirty="0" smtClean="0"/>
              <a:t>Ambience?</a:t>
            </a:r>
          </a:p>
          <a:p>
            <a:pPr lvl="1"/>
            <a:r>
              <a:rPr lang="en-US" sz="2400" dirty="0"/>
              <a:t>P</a:t>
            </a:r>
            <a:r>
              <a:rPr lang="en-US" sz="2400" dirty="0" smtClean="0"/>
              <a:t>rice </a:t>
            </a:r>
            <a:r>
              <a:rPr lang="en-US" sz="2400" dirty="0"/>
              <a:t>or </a:t>
            </a:r>
            <a:r>
              <a:rPr lang="en-US" sz="2400" dirty="0" smtClean="0"/>
              <a:t>fees?</a:t>
            </a:r>
          </a:p>
          <a:p>
            <a:pPr lvl="1"/>
            <a:r>
              <a:rPr lang="en-US" sz="2400" dirty="0" smtClean="0"/>
              <a:t>Service?</a:t>
            </a:r>
          </a:p>
          <a:p>
            <a:r>
              <a:rPr lang="en-US" dirty="0" smtClean="0"/>
              <a:t>After checking </a:t>
            </a:r>
            <a:r>
              <a:rPr lang="en-US" dirty="0"/>
              <a:t>top 20 words and assigned the value, the author added the value together and divided it by </a:t>
            </a:r>
            <a:r>
              <a:rPr lang="en-US" dirty="0" smtClean="0"/>
              <a:t>20.</a:t>
            </a:r>
          </a:p>
          <a:p>
            <a:pPr lvl="1"/>
            <a:r>
              <a:rPr lang="en-US" dirty="0"/>
              <a:t>larger than 60%, then selected the cluster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69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Select the Relevant Cluster from Word2vec </a:t>
            </a:r>
            <a:r>
              <a:rPr lang="en-US" dirty="0" smtClean="0"/>
              <a:t>Model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</a:t>
            </a:r>
          </a:p>
          <a:p>
            <a:pPr lvl="1"/>
            <a:r>
              <a:rPr lang="en-US" sz="1800" dirty="0"/>
              <a:t>['eggs', 'egg', 'pancakes', 'gravy', 'waffles', 'waffle', 'crepe', 'hash', 'omelet', 'benedict', 'biscuits', 'grits', 'pancake', '</a:t>
            </a:r>
            <a:r>
              <a:rPr lang="en-US" sz="1800" dirty="0" err="1"/>
              <a:t>omelette</a:t>
            </a:r>
            <a:r>
              <a:rPr lang="en-US" sz="1800" dirty="0"/>
              <a:t>', 'biscuit', 'browns', 'skillet', 'quiche', 'scramble', '</a:t>
            </a:r>
            <a:r>
              <a:rPr lang="en-US" sz="1800" dirty="0" err="1"/>
              <a:t>hash_browns</a:t>
            </a:r>
            <a:r>
              <a:rPr lang="en-US" sz="1800" dirty="0"/>
              <a:t>', </a:t>
            </a:r>
            <a:r>
              <a:rPr lang="en-US" sz="1800" dirty="0" smtClean="0"/>
              <a:t>'</a:t>
            </a:r>
            <a:r>
              <a:rPr lang="en-US" sz="1800" dirty="0" err="1" smtClean="0"/>
              <a:t>hashbrowns</a:t>
            </a:r>
            <a:r>
              <a:rPr lang="en-US" sz="1800" dirty="0" smtClean="0"/>
              <a:t>’]</a:t>
            </a:r>
          </a:p>
          <a:p>
            <a:pPr lvl="2"/>
            <a:r>
              <a:rPr lang="en-US" sz="1400" dirty="0" smtClean="0"/>
              <a:t>Score &gt; 60%. </a:t>
            </a:r>
          </a:p>
          <a:p>
            <a:pPr lvl="2"/>
            <a:r>
              <a:rPr lang="en-US" sz="1400" dirty="0" smtClean="0"/>
              <a:t>Selected.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['friend', 'husband', 'wife', 'boyfriend', 'mom', 'daughter', 'son', 'girlfriend', 'sister', 'mother', 'dad', 'brother', '</a:t>
            </a:r>
            <a:r>
              <a:rPr lang="en-US" sz="1800" dirty="0" err="1"/>
              <a:t>fiance</a:t>
            </a:r>
            <a:r>
              <a:rPr lang="en-US" sz="1800" dirty="0"/>
              <a:t>', 'partner', 'father', 'cousin', 'companion', 'companions', 'partners</a:t>
            </a:r>
            <a:r>
              <a:rPr lang="en-US" sz="1800" dirty="0" smtClean="0"/>
              <a:t>']</a:t>
            </a:r>
          </a:p>
          <a:p>
            <a:pPr lvl="2"/>
            <a:r>
              <a:rPr lang="en-US" sz="1400" dirty="0" smtClean="0"/>
              <a:t>Score &lt; 60%. </a:t>
            </a:r>
          </a:p>
          <a:p>
            <a:pPr lvl="2"/>
            <a:r>
              <a:rPr lang="en-US" sz="1400" dirty="0" smtClean="0"/>
              <a:t>Not selected.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69707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Select the Relevant Cluster from Word2vec </a:t>
            </a:r>
            <a:r>
              <a:rPr lang="en-US" dirty="0" smtClean="0"/>
              <a:t>Model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908" y="1481134"/>
            <a:ext cx="7128387" cy="537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8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Represent the Word in Vectors by Using Baseline Model</a:t>
            </a:r>
          </a:p>
        </p:txBody>
      </p:sp>
      <p:pic>
        <p:nvPicPr>
          <p:cNvPr id="4" name="Content Placeholder 3" descr="../../../../Downloads/lda_vector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533" y="1617509"/>
            <a:ext cx="2059280" cy="46259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031226" y="1617509"/>
            <a:ext cx="4655574" cy="478329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sz="2200" dirty="0" smtClean="0"/>
              <a:t>Load the data</a:t>
            </a:r>
          </a:p>
          <a:p>
            <a:r>
              <a:rPr lang="en-US" sz="2200" dirty="0" smtClean="0"/>
              <a:t>Train the model</a:t>
            </a:r>
          </a:p>
          <a:p>
            <a:r>
              <a:rPr lang="en-US" sz="2200" dirty="0" smtClean="0"/>
              <a:t>Initialize zeros vectors</a:t>
            </a:r>
          </a:p>
          <a:p>
            <a:r>
              <a:rPr lang="en-US" sz="2200" dirty="0" smtClean="0"/>
              <a:t>Transform words to vectors.</a:t>
            </a:r>
          </a:p>
          <a:p>
            <a:pPr lvl="1"/>
            <a:r>
              <a:rPr lang="en-US" sz="1800" dirty="0" smtClean="0"/>
              <a:t>Use term-topic distribution </a:t>
            </a:r>
          </a:p>
          <a:p>
            <a:pPr lvl="1"/>
            <a:r>
              <a:rPr lang="en-US" sz="1800" dirty="0" smtClean="0"/>
              <a:t>Example:</a:t>
            </a:r>
          </a:p>
          <a:p>
            <a:pPr lvl="2"/>
            <a:r>
              <a:rPr lang="en-US" sz="1400" dirty="0" smtClean="0"/>
              <a:t>Word “A” has term- topic distribution </a:t>
            </a:r>
          </a:p>
          <a:p>
            <a:pPr lvl="2"/>
            <a:r>
              <a:rPr lang="en-US" sz="1400" dirty="0" smtClean="0"/>
              <a:t>(topic 1: 0.2, topic 10: 0.4, topic 199: 0.4)</a:t>
            </a:r>
          </a:p>
          <a:p>
            <a:pPr lvl="2"/>
            <a:r>
              <a:rPr lang="en-US" sz="1400" dirty="0" smtClean="0"/>
              <a:t>The vector should be [0, 0.2,0</a:t>
            </a:r>
            <a:r>
              <a:rPr lang="mr-IN" sz="1400" dirty="0" smtClean="0"/>
              <a:t>…</a:t>
            </a:r>
            <a:r>
              <a:rPr lang="en-US" sz="1400" dirty="0" smtClean="0"/>
              <a:t>.0,0.4,</a:t>
            </a:r>
            <a:r>
              <a:rPr lang="mr-IN" sz="1400" dirty="0" smtClean="0"/>
              <a:t>…</a:t>
            </a:r>
            <a:r>
              <a:rPr lang="en-US" sz="1400" dirty="0" smtClean="0"/>
              <a:t>,0.4]</a:t>
            </a:r>
          </a:p>
          <a:p>
            <a:endParaRPr lang="en-US" sz="1800" dirty="0" smtClean="0"/>
          </a:p>
          <a:p>
            <a:r>
              <a:rPr lang="en-US" sz="1800" dirty="0" smtClean="0"/>
              <a:t>Clean the vector contained all zeros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30058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Cluster </a:t>
            </a:r>
            <a:r>
              <a:rPr lang="en-US" dirty="0"/>
              <a:t>Words and Select Relevant Clusters by Using Baseline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6334" y="1710813"/>
            <a:ext cx="2610465" cy="468998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Same cluster algorithm </a:t>
            </a:r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Same selection process</a:t>
            </a:r>
            <a:endParaRPr lang="en-US" sz="2400" dirty="0"/>
          </a:p>
        </p:txBody>
      </p:sp>
      <p:pic>
        <p:nvPicPr>
          <p:cNvPr id="5" name="Picture 4" descr="../../../../Downloads/lda_cluster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45035"/>
            <a:ext cx="5478145" cy="50859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243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Test the Results and Analyze the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Demonstrate </a:t>
            </a:r>
            <a:r>
              <a:rPr lang="en-US" dirty="0"/>
              <a:t>features of the word2vec </a:t>
            </a:r>
            <a:r>
              <a:rPr lang="en-US" dirty="0" smtClean="0"/>
              <a:t>model</a:t>
            </a:r>
          </a:p>
          <a:p>
            <a:pPr lvl="1"/>
            <a:r>
              <a:rPr lang="en-US" sz="2400" dirty="0" err="1"/>
              <a:t>tensorflow</a:t>
            </a:r>
            <a:r>
              <a:rPr lang="en-US" sz="2400" dirty="0"/>
              <a:t> </a:t>
            </a:r>
            <a:r>
              <a:rPr lang="en-US" sz="2400" dirty="0" smtClean="0"/>
              <a:t>package</a:t>
            </a:r>
          </a:p>
          <a:p>
            <a:pPr lvl="1"/>
            <a:r>
              <a:rPr lang="en-US" sz="2400" dirty="0"/>
              <a:t>t-Distributed Stochastic Neighbor Embedding technique (</a:t>
            </a:r>
            <a:r>
              <a:rPr lang="en-US" sz="2400" dirty="0" err="1"/>
              <a:t>Maaten</a:t>
            </a:r>
            <a:r>
              <a:rPr lang="en-US" sz="2400" dirty="0"/>
              <a:t> &amp; Hinton, 2008</a:t>
            </a:r>
            <a:r>
              <a:rPr lang="en-US" sz="2400" dirty="0" smtClean="0"/>
              <a:t>)</a:t>
            </a:r>
          </a:p>
          <a:p>
            <a:endParaRPr lang="en-US" dirty="0"/>
          </a:p>
          <a:p>
            <a:r>
              <a:rPr lang="en-US" dirty="0"/>
              <a:t>P</a:t>
            </a:r>
            <a:r>
              <a:rPr lang="en-US" dirty="0" smtClean="0"/>
              <a:t>recision</a:t>
            </a:r>
            <a:r>
              <a:rPr lang="en-US" dirty="0"/>
              <a:t>, recall, and F-1 </a:t>
            </a:r>
            <a:r>
              <a:rPr lang="en-US" dirty="0" smtClean="0"/>
              <a:t>score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89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all" dirty="0"/>
              <a:t>RESEARCH DATA AND </a:t>
            </a:r>
            <a:r>
              <a:rPr lang="en-US" cap="all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Word2vec Model </a:t>
            </a:r>
            <a:r>
              <a:rPr lang="en-US" dirty="0" smtClean="0"/>
              <a:t>Result</a:t>
            </a:r>
          </a:p>
          <a:p>
            <a:endParaRPr lang="en-US" dirty="0"/>
          </a:p>
          <a:p>
            <a:r>
              <a:rPr lang="en-US" dirty="0"/>
              <a:t>Analyze Baseline </a:t>
            </a:r>
            <a:r>
              <a:rPr lang="en-US" dirty="0" smtClean="0"/>
              <a:t>Model</a:t>
            </a:r>
          </a:p>
          <a:p>
            <a:endParaRPr lang="en-US" dirty="0"/>
          </a:p>
          <a:p>
            <a:r>
              <a:rPr lang="en-US" dirty="0"/>
              <a:t>Test on Test </a:t>
            </a:r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Word2vec vs. Baseline</a:t>
            </a:r>
          </a:p>
          <a:p>
            <a:pPr lvl="1"/>
            <a:r>
              <a:rPr lang="en-US" dirty="0" smtClean="0"/>
              <a:t>Word2vec (high frequency words) vs. Baseline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737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the </a:t>
            </a:r>
            <a:r>
              <a:rPr lang="en-US" dirty="0"/>
              <a:t>stat-of-art method for extracting aspect words 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performance of word2vec model for extracting different aspect words 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dirty="0" smtClean="0"/>
              <a:t>opic </a:t>
            </a:r>
            <a:r>
              <a:rPr lang="en-US" dirty="0"/>
              <a:t>model, clustering, and word2vec model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6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Use </a:t>
            </a:r>
            <a:r>
              <a:rPr lang="en-US" sz="2800" dirty="0"/>
              <a:t>t-Distributed Stochastic Neighbor Embedding </a:t>
            </a:r>
            <a:r>
              <a:rPr lang="en-US" sz="2800" dirty="0" smtClean="0"/>
              <a:t>(</a:t>
            </a:r>
            <a:r>
              <a:rPr lang="en-US" sz="2800" dirty="0" err="1" smtClean="0"/>
              <a:t>Maaten</a:t>
            </a:r>
            <a:r>
              <a:rPr lang="en-US" sz="2800" dirty="0" smtClean="0"/>
              <a:t> </a:t>
            </a:r>
            <a:r>
              <a:rPr lang="en-US" sz="2800" dirty="0"/>
              <a:t>and </a:t>
            </a:r>
            <a:r>
              <a:rPr lang="en-US" sz="2800" dirty="0" smtClean="0"/>
              <a:t>Hinton, 2008</a:t>
            </a:r>
            <a:r>
              <a:rPr lang="en-US" sz="2800" dirty="0"/>
              <a:t>) </a:t>
            </a:r>
            <a:r>
              <a:rPr lang="en-US" sz="2800" dirty="0" smtClean="0"/>
              <a:t>to visualize </a:t>
            </a:r>
            <a:endParaRPr lang="en-US" sz="2800" dirty="0"/>
          </a:p>
          <a:p>
            <a:r>
              <a:rPr lang="en-US" sz="2800" dirty="0" smtClean="0"/>
              <a:t>Calculate </a:t>
            </a:r>
            <a:r>
              <a:rPr lang="en-US" sz="2800" dirty="0"/>
              <a:t>similarity of the high dimensional vector </a:t>
            </a:r>
            <a:endParaRPr lang="en-US" sz="2800" dirty="0" smtClean="0"/>
          </a:p>
          <a:p>
            <a:pPr lvl="1"/>
            <a:r>
              <a:rPr lang="en-US" sz="2400" dirty="0"/>
              <a:t>C</a:t>
            </a:r>
            <a:r>
              <a:rPr lang="en-US" sz="2400" dirty="0" smtClean="0"/>
              <a:t>osine </a:t>
            </a:r>
            <a:r>
              <a:rPr lang="en-US" sz="2400" dirty="0"/>
              <a:t>distance </a:t>
            </a:r>
            <a:endParaRPr lang="en-US" sz="2400" dirty="0" smtClean="0"/>
          </a:p>
          <a:p>
            <a:pPr lvl="1"/>
            <a:endParaRPr lang="en-US" sz="2400" dirty="0"/>
          </a:p>
          <a:p>
            <a:pPr lvl="1"/>
            <a:endParaRPr lang="en-US" sz="2400" dirty="0" smtClean="0"/>
          </a:p>
          <a:p>
            <a:pPr lvl="1"/>
            <a:endParaRPr lang="en-US" sz="2400" dirty="0"/>
          </a:p>
          <a:p>
            <a:pPr lvl="1"/>
            <a:endParaRPr lang="en-US" sz="2400" dirty="0" smtClean="0"/>
          </a:p>
          <a:p>
            <a:pPr lvl="1"/>
            <a:r>
              <a:rPr lang="en-US" sz="2400" dirty="0"/>
              <a:t>Euclidean distance 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740" y="4455010"/>
            <a:ext cx="5448300" cy="977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3740" y="3605395"/>
            <a:ext cx="2654300" cy="482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800" y="5799925"/>
            <a:ext cx="75184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Analyze Word2vec Model Result  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uthor's </a:t>
            </a:r>
            <a:r>
              <a:rPr lang="en-US" dirty="0"/>
              <a:t>expectation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Food</a:t>
            </a:r>
          </a:p>
          <a:p>
            <a:r>
              <a:rPr lang="en-US" dirty="0" smtClean="0"/>
              <a:t>Service</a:t>
            </a:r>
          </a:p>
          <a:p>
            <a:r>
              <a:rPr lang="en-US" dirty="0" smtClean="0"/>
              <a:t>Ambience</a:t>
            </a:r>
          </a:p>
          <a:p>
            <a:r>
              <a:rPr lang="en-US" dirty="0" smtClean="0"/>
              <a:t>Price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54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</a:t>
            </a:r>
            <a:r>
              <a:rPr lang="en-US" dirty="0"/>
              <a:t>words of “ramen” in 2D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2109019" y="2286553"/>
            <a:ext cx="4925961" cy="448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16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10 similar words of “ramen</a:t>
            </a:r>
            <a:r>
              <a:rPr lang="en-US" dirty="0" smtClean="0"/>
              <a:t>”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831975" y="2576195"/>
          <a:ext cx="548005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Similar words of “ramen”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Cosine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pho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0.279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0.747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tonkotsu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0.338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0.823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tonkatsu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0.340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0.824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udon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0.351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0.838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broth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0.424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0.921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noodle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0.443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0.942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monta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0.448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0.946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chashu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0.451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0.949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sukiyaki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0.451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0.960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sushi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0.460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0.972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9714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words of “burger” in 2D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800010" y="2381235"/>
            <a:ext cx="5347335" cy="438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5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10 similar words of “burger</a:t>
            </a:r>
            <a:r>
              <a:rPr lang="en-US" dirty="0" smtClean="0"/>
              <a:t>”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831975" y="2576195"/>
          <a:ext cx="548005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Similar words of “burger”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Cosine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Hamburger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0.221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0.665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Cheeseburger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0.238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0.689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Sandwich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0.353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0.840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Hotdog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0.383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0.875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Patty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0.383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0.875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Veggie_burger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0.399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0.894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Turkey_burger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0.412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0.907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Chicken_sandwich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0.413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0.909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Burgers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0.419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0.916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blt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0.423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0.920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079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Top 10 similar words of “beverage</a:t>
            </a:r>
            <a:r>
              <a:rPr lang="en-US" dirty="0" smtClean="0"/>
              <a:t>”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090022"/>
              </p:ext>
            </p:extLst>
          </p:nvPr>
        </p:nvGraphicFramePr>
        <p:xfrm>
          <a:off x="1831975" y="2753668"/>
          <a:ext cx="5480050" cy="30530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Similar words of “beverage”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Cosine distance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drink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0.245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0.700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Beverages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0.281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0.750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Drinks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0.441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0.940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Soda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0.460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0.960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Mimosa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0.499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Beer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0.505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1.005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Tea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0.536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1.035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libation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0.549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1.048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coffee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0.569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1.067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sodas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0.578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1.075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0199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Words that were similar to “beverage” should be far from the words that are like “ramen” and “burger”</a:t>
            </a:r>
          </a:p>
          <a:p>
            <a:pPr lvl="1"/>
            <a:r>
              <a:rPr lang="en-US" dirty="0" smtClean="0"/>
              <a:t>Cosine </a:t>
            </a:r>
            <a:r>
              <a:rPr lang="en-US" dirty="0"/>
              <a:t>distance between “drink” and “beverage” was 0.245</a:t>
            </a:r>
          </a:p>
          <a:p>
            <a:pPr lvl="1"/>
            <a:r>
              <a:rPr lang="en-US" dirty="0" smtClean="0"/>
              <a:t>Cosine </a:t>
            </a:r>
            <a:r>
              <a:rPr lang="en-US" dirty="0"/>
              <a:t>distance between “drink” and “burger” was 0.9</a:t>
            </a:r>
          </a:p>
          <a:p>
            <a:pPr lvl="1"/>
            <a:r>
              <a:rPr lang="en-US" dirty="0" smtClean="0"/>
              <a:t>Cosine </a:t>
            </a:r>
            <a:r>
              <a:rPr lang="en-US" dirty="0"/>
              <a:t>distance between “drink” and “ramen” was 0.793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9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words of “</a:t>
            </a:r>
            <a:r>
              <a:rPr lang="en-US" dirty="0" err="1"/>
              <a:t>customer_service</a:t>
            </a:r>
            <a:r>
              <a:rPr lang="en-US" dirty="0"/>
              <a:t>” in 2D </a:t>
            </a: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828800" y="2515286"/>
            <a:ext cx="5486400" cy="417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76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10 similar words to “customer service”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831975" y="2439035"/>
          <a:ext cx="5480050" cy="32975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Similar words of “Customer_service”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Cosine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service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0.191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0.618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services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0.281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0.750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hospitality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0.424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0.920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attitudes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0.430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0.928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staff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0.463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0.963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attitude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0.597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management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0.502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1.002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waitstaff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0.533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1.032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professionalism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0.537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1.036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Beer_selection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0.546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1.045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448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Significance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restaurant, reviews could be used to improve the food, service, and other aspects.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For the customers, </a:t>
            </a:r>
            <a:r>
              <a:rPr lang="en-US" dirty="0" smtClean="0"/>
              <a:t>the reviews </a:t>
            </a:r>
            <a:r>
              <a:rPr lang="en-US" dirty="0"/>
              <a:t>help gather other consumers’ opinions about the restaurants. </a:t>
            </a:r>
          </a:p>
        </p:txBody>
      </p:sp>
    </p:spTree>
    <p:extLst>
      <p:ext uri="{BB962C8B-B14F-4D97-AF65-F5344CB8AC3E}">
        <p14:creationId xmlns:p14="http://schemas.microsoft.com/office/powerpoint/2010/main" val="74741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words of “staff” in 2D </a:t>
            </a: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818210" y="2626995"/>
            <a:ext cx="5114290" cy="423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6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10 similar words to “staff”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750482"/>
              </p:ext>
            </p:extLst>
          </p:nvPr>
        </p:nvGraphicFramePr>
        <p:xfrm>
          <a:off x="1684491" y="2698612"/>
          <a:ext cx="548005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Similar words of “staff”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Cosine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Waitstaff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0.154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0.555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staffs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0.292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0.776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servers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0.310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0.787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employees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0.313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0.792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Wait_staff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0.326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0.808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Bar_staff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0.343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0.828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bartenders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0.376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0.867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baristas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0.377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0.868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service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0.397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0.891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waiters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0.407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0.902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622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8229600" cy="53433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Top 10 similar words of “ambience</a:t>
            </a:r>
            <a:r>
              <a:rPr lang="en-US" dirty="0" smtClean="0"/>
              <a:t>”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Find </a:t>
            </a:r>
            <a:r>
              <a:rPr lang="en-US" dirty="0"/>
              <a:t>abbreviations like “deco</a:t>
            </a:r>
            <a:r>
              <a:rPr lang="en-US" dirty="0" smtClean="0"/>
              <a:t>”</a:t>
            </a:r>
          </a:p>
          <a:p>
            <a:pPr lvl="1"/>
            <a:r>
              <a:rPr lang="en-US" dirty="0"/>
              <a:t>The cosine distance between the word “deco” and “decoration” is 0.431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98088"/>
              </p:ext>
            </p:extLst>
          </p:nvPr>
        </p:nvGraphicFramePr>
        <p:xfrm>
          <a:off x="1753318" y="2330296"/>
          <a:ext cx="5480050" cy="1273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Similar words of “ambience”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Cosine distance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ambiance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0.019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0.194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atmosphere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0.071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0.376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environment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0.180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0.600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078163"/>
              </p:ext>
            </p:extLst>
          </p:nvPr>
        </p:nvGraphicFramePr>
        <p:xfrm>
          <a:off x="1753318" y="3602373"/>
          <a:ext cx="5480050" cy="17746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24578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decor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0.181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0.602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4578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setting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0.284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0.754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4578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interior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0.299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0.773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4578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layout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0.384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0.877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4578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scenery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0.407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0.902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7545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lighting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0.420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0.917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45782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surrounding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0.422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0.918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9453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Word2vec Model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ten words similar to “fee”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915792"/>
              </p:ext>
            </p:extLst>
          </p:nvPr>
        </p:nvGraphicFramePr>
        <p:xfrm>
          <a:off x="1831975" y="2742422"/>
          <a:ext cx="5480050" cy="10639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Similar words of “fee”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Cosine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fees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0.302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0.778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18859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gratuity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0.465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0.964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31432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charge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0.486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0.986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436769"/>
              </p:ext>
            </p:extLst>
          </p:nvPr>
        </p:nvGraphicFramePr>
        <p:xfrm>
          <a:off x="1831975" y="3771072"/>
          <a:ext cx="5480050" cy="177927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upcharge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0.487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0.986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minimum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0.517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1.017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charges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0.530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1.030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corkage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0.535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1.035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taxes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0.560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1.059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cost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0.561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1.064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policy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0.566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1.071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04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Baseline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words of “pizza” in 2D based on LDA </a:t>
            </a:r>
            <a:r>
              <a:rPr lang="en-US" dirty="0" smtClean="0"/>
              <a:t>model</a:t>
            </a:r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1848464" y="2898821"/>
            <a:ext cx="4857136" cy="386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82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Baseline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9887"/>
            <a:ext cx="8229600" cy="4625609"/>
          </a:xfrm>
        </p:spPr>
        <p:txBody>
          <a:bodyPr/>
          <a:lstStyle/>
          <a:p>
            <a:r>
              <a:rPr lang="en-US" dirty="0"/>
              <a:t>Top ten words similar to “pizza” based on LDA </a:t>
            </a:r>
            <a:r>
              <a:rPr lang="en-US" dirty="0" smtClean="0"/>
              <a:t>model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813670"/>
              </p:ext>
            </p:extLst>
          </p:nvPr>
        </p:nvGraphicFramePr>
        <p:xfrm>
          <a:off x="1831975" y="2859444"/>
          <a:ext cx="5480050" cy="5486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Similar words of “pizza” (LDA)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Cosine distance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Euclidean distance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031365"/>
              </p:ext>
            </p:extLst>
          </p:nvPr>
        </p:nvGraphicFramePr>
        <p:xfrm>
          <a:off x="1831975" y="3383637"/>
          <a:ext cx="5480050" cy="275971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28511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wings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0.001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0.001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oven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0.001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0.001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garlic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0.024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0.221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sauce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0.720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1.200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pie</a:t>
                      </a:r>
                    </a:p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food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0.876</a:t>
                      </a:r>
                    </a:p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1.323</a:t>
                      </a:r>
                    </a:p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1.409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service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0.995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1.411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time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1.411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wish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1.411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fish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1.412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6750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on Test Data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Method </a:t>
            </a:r>
            <a:endParaRPr lang="en-US" dirty="0" smtClean="0"/>
          </a:p>
          <a:p>
            <a:pPr lvl="1"/>
            <a:r>
              <a:rPr lang="en-US" dirty="0" smtClean="0"/>
              <a:t>Precision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Recall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 score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3016250"/>
            <a:ext cx="5753100" cy="825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110" y="4651009"/>
            <a:ext cx="5384800" cy="863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500" y="5993115"/>
            <a:ext cx="31750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7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on Test Data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Test Result of Word2vec model and LDA model</a:t>
            </a:r>
          </a:p>
          <a:p>
            <a:endParaRPr lang="en-US" dirty="0"/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1831975" y="3953560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1645862" y="3271700"/>
            <a:ext cx="5486400" cy="354711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007634"/>
              </p:ext>
            </p:extLst>
          </p:nvPr>
        </p:nvGraphicFramePr>
        <p:xfrm>
          <a:off x="1645862" y="2366334"/>
          <a:ext cx="5480050" cy="7512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69695"/>
                <a:gridCol w="1369695"/>
                <a:gridCol w="1370330"/>
                <a:gridCol w="1370330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Precision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Recall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 score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Word2vec Model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0.7941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0.8228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0.8079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LDA Model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0.4162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0.6038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0.4927</a:t>
                      </a:r>
                      <a:r>
                        <a:rPr lang="en-US" sz="9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1831975" y="335983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2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on Test Data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732280" y="1942330"/>
            <a:ext cx="5679440" cy="429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89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Top 10 similar words of “yum”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831975" y="2576195"/>
          <a:ext cx="548005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Similar words of </a:t>
                      </a:r>
                      <a:r>
                        <a:rPr lang="en-US" sz="1200" dirty="0" smtClean="0">
                          <a:effectLst/>
                        </a:rPr>
                        <a:t>“yum”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Cosine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mmmm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0.248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0.705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0.273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0.739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mmmmm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0.276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0.742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yumm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0.291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0.785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yummm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0.308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0.789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yummy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0.311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0.797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mmmmmm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0.318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0.818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Yum_yum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0.335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0.823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mmmmmmm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0.339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0.827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yums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0.342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0.887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72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W</a:t>
            </a:r>
            <a:r>
              <a:rPr lang="en-US" sz="2800" dirty="0" smtClean="0"/>
              <a:t>hether </a:t>
            </a:r>
            <a:r>
              <a:rPr lang="en-US" sz="2800" dirty="0"/>
              <a:t>it is possible to extract words or terms that reflect restaurants aspects from the Yelp reviews by using word2vec model? </a:t>
            </a:r>
          </a:p>
          <a:p>
            <a:endParaRPr lang="en-US" sz="2800" dirty="0" smtClean="0"/>
          </a:p>
          <a:p>
            <a:r>
              <a:rPr lang="en-US" sz="2800" dirty="0" smtClean="0"/>
              <a:t>In </a:t>
            </a:r>
            <a:r>
              <a:rPr lang="en-US" sz="2800" dirty="0"/>
              <a:t>other words, what is the performance of word2vec model for extracting the </a:t>
            </a:r>
            <a:r>
              <a:rPr lang="en-US" sz="2800" dirty="0" smtClean="0"/>
              <a:t>aspects words ?</a:t>
            </a:r>
          </a:p>
          <a:p>
            <a:pPr lvl="1"/>
            <a:r>
              <a:rPr lang="en-US" sz="2400" dirty="0"/>
              <a:t>F</a:t>
            </a:r>
            <a:r>
              <a:rPr lang="en-US" sz="2400" dirty="0" smtClean="0"/>
              <a:t>ood</a:t>
            </a:r>
            <a:r>
              <a:rPr lang="en-US" sz="2400" dirty="0"/>
              <a:t>, service, ambiance, and price (</a:t>
            </a:r>
            <a:r>
              <a:rPr lang="en-US" sz="2400" dirty="0" err="1"/>
              <a:t>Sajnani</a:t>
            </a:r>
            <a:r>
              <a:rPr lang="en-US" sz="2400" dirty="0"/>
              <a:t>, et al., 2012). </a:t>
            </a:r>
            <a:endParaRPr lang="en-US" sz="2400" dirty="0" smtClean="0"/>
          </a:p>
          <a:p>
            <a:pPr lvl="1"/>
            <a:r>
              <a:rPr lang="en-US" sz="2400" dirty="0"/>
              <a:t>“Love this place. I have been there twice and the food has been outstanding. try the catfish - it is yummy.” </a:t>
            </a:r>
            <a:endParaRPr lang="en-US" sz="2400" dirty="0" smtClean="0"/>
          </a:p>
          <a:p>
            <a:pPr lvl="2"/>
            <a:r>
              <a:rPr lang="en-US" sz="2000" dirty="0"/>
              <a:t>“food” and “catfish” </a:t>
            </a:r>
          </a:p>
        </p:txBody>
      </p:sp>
    </p:spTree>
    <p:extLst>
      <p:ext uri="{BB962C8B-B14F-4D97-AF65-F5344CB8AC3E}">
        <p14:creationId xmlns:p14="http://schemas.microsoft.com/office/powerpoint/2010/main" val="237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things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10 similar words of </a:t>
            </a:r>
            <a:r>
              <a:rPr lang="en-US" dirty="0" smtClean="0"/>
              <a:t>“awesome”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639695"/>
              </p:ext>
            </p:extLst>
          </p:nvPr>
        </p:nvGraphicFramePr>
        <p:xfrm>
          <a:off x="1831975" y="2576195"/>
          <a:ext cx="5480050" cy="30530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Similar words of </a:t>
                      </a:r>
                      <a:r>
                        <a:rPr lang="en-US" sz="1200" dirty="0" smtClean="0">
                          <a:effectLst/>
                        </a:rPr>
                        <a:t>“awesome”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Cosine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excellent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0.161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0.567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phenomenal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0.165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0.575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terrific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0.210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0.648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wonderful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0.239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0.692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superb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0.241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0.694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delish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0.275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0.741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awsome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0.290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0.762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yummy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0.321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0.801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killer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0.338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0.822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delightful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0.360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0.848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735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things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words of “awesome”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479" y="2429918"/>
            <a:ext cx="4974203" cy="433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6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</a:t>
            </a:r>
            <a:r>
              <a:rPr lang="en-US" dirty="0" smtClean="0"/>
              <a:t>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V(burgers)- V(burger) + V(pizza) = ?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787253"/>
              </p:ext>
            </p:extLst>
          </p:nvPr>
        </p:nvGraphicFramePr>
        <p:xfrm>
          <a:off x="1812311" y="2576195"/>
          <a:ext cx="5345573" cy="324866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10528"/>
                <a:gridCol w="2635045"/>
              </a:tblGrid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effectLst/>
                        </a:rPr>
                        <a:t>Similar </a:t>
                      </a:r>
                      <a:r>
                        <a:rPr lang="en-US" sz="1200" dirty="0" smtClean="0">
                          <a:effectLst/>
                        </a:rPr>
                        <a:t>vectors of “</a:t>
                      </a:r>
                      <a:r>
                        <a:rPr lang="en-US" sz="1200" dirty="0" smtClean="0"/>
                        <a:t>V(burgers)- V(burger) + V(pizza)</a:t>
                      </a:r>
                      <a:r>
                        <a:rPr lang="en-US" sz="1200" dirty="0" smtClean="0">
                          <a:effectLst/>
                        </a:rPr>
                        <a:t>”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Cosine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pizzas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0.132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calzones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0.292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subs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0.310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hoagies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0.313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strombolis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0.326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pies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0.343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pastas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0.376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sandwiches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0.377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pasta_dishes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0.397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mozzarella_sticks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0.407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8954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things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V(Japan)- V(ramen) </a:t>
            </a:r>
            <a:r>
              <a:rPr lang="en-US" dirty="0"/>
              <a:t>+ </a:t>
            </a:r>
            <a:r>
              <a:rPr lang="en-US" dirty="0" smtClean="0"/>
              <a:t>V(pho) </a:t>
            </a:r>
            <a:r>
              <a:rPr lang="en-US" dirty="0"/>
              <a:t>= ?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812311" y="2576195"/>
          <a:ext cx="5345573" cy="17735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10528"/>
                <a:gridCol w="2635045"/>
              </a:tblGrid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effectLst/>
                        </a:rPr>
                        <a:t>Similar </a:t>
                      </a:r>
                      <a:r>
                        <a:rPr lang="en-US" sz="1200" dirty="0" smtClean="0">
                          <a:effectLst/>
                        </a:rPr>
                        <a:t>vectors of “</a:t>
                      </a:r>
                      <a:r>
                        <a:rPr lang="en-US" sz="1200" dirty="0" smtClean="0"/>
                        <a:t>V(japan)- V(</a:t>
                      </a:r>
                      <a:r>
                        <a:rPr lang="en-US" sz="1200" dirty="0" err="1" smtClean="0"/>
                        <a:t>ramenr</a:t>
                      </a:r>
                      <a:r>
                        <a:rPr lang="en-US" sz="1200" dirty="0" smtClean="0"/>
                        <a:t>) + V(pho)</a:t>
                      </a:r>
                      <a:r>
                        <a:rPr lang="en-US" sz="1200" dirty="0" smtClean="0">
                          <a:effectLst/>
                        </a:rPr>
                        <a:t>”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Cosine distance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Thailand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0.191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Taiwan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0.214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Koera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0.217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Hawaii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0.231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Vietnam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0.248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67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things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V(Japanese)- V(ramen) </a:t>
            </a:r>
            <a:r>
              <a:rPr lang="en-US" dirty="0"/>
              <a:t>+ </a:t>
            </a:r>
            <a:r>
              <a:rPr lang="en-US" dirty="0" smtClean="0"/>
              <a:t>V(pho) </a:t>
            </a:r>
            <a:r>
              <a:rPr lang="en-US" dirty="0"/>
              <a:t>= ?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346105"/>
              </p:ext>
            </p:extLst>
          </p:nvPr>
        </p:nvGraphicFramePr>
        <p:xfrm>
          <a:off x="1812311" y="2576195"/>
          <a:ext cx="5345573" cy="17735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10528"/>
                <a:gridCol w="2635045"/>
              </a:tblGrid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effectLst/>
                        </a:rPr>
                        <a:t>Similar </a:t>
                      </a:r>
                      <a:r>
                        <a:rPr lang="en-US" sz="1200" dirty="0" smtClean="0">
                          <a:effectLst/>
                        </a:rPr>
                        <a:t>vectors of “</a:t>
                      </a:r>
                      <a:r>
                        <a:rPr lang="en-US" sz="1200" dirty="0" smtClean="0"/>
                        <a:t>V(japan)- V(</a:t>
                      </a:r>
                      <a:r>
                        <a:rPr lang="en-US" sz="1200" dirty="0" err="1" smtClean="0"/>
                        <a:t>ramenr</a:t>
                      </a:r>
                      <a:r>
                        <a:rPr lang="en-US" sz="1200" dirty="0" smtClean="0"/>
                        <a:t>) + V(pho)</a:t>
                      </a:r>
                      <a:r>
                        <a:rPr lang="en-US" sz="1200" dirty="0" smtClean="0">
                          <a:effectLst/>
                        </a:rPr>
                        <a:t>”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Cosine distance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Chinese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0.168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Vietnamese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0.169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Asian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0.219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Taiwanese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0.224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Filipino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0.227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38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Works better than Baseline</a:t>
            </a:r>
          </a:p>
          <a:p>
            <a:pPr lvl="1"/>
            <a:r>
              <a:rPr lang="en-US" dirty="0" smtClean="0"/>
              <a:t>Not perfect.</a:t>
            </a:r>
          </a:p>
          <a:p>
            <a:pPr lvl="2"/>
            <a:r>
              <a:rPr lang="en-US" dirty="0" smtClean="0"/>
              <a:t>“Fee” and “minimum” </a:t>
            </a:r>
            <a:endParaRPr lang="en-US" dirty="0"/>
          </a:p>
          <a:p>
            <a:r>
              <a:rPr lang="en-US" dirty="0"/>
              <a:t>D</a:t>
            </a:r>
            <a:r>
              <a:rPr lang="en-US" dirty="0" smtClean="0"/>
              <a:t>etecting </a:t>
            </a:r>
            <a:r>
              <a:rPr lang="en-US" dirty="0"/>
              <a:t>food </a:t>
            </a:r>
            <a:r>
              <a:rPr lang="en-US" dirty="0" smtClean="0"/>
              <a:t>categories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D</a:t>
            </a:r>
            <a:r>
              <a:rPr lang="en-US" dirty="0" smtClean="0"/>
              <a:t>etecting </a:t>
            </a:r>
            <a:r>
              <a:rPr lang="en-US" dirty="0"/>
              <a:t>typos and abbreviations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Detecting informal words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3886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Detecting </a:t>
            </a:r>
            <a:r>
              <a:rPr lang="en-US" dirty="0"/>
              <a:t>typos and </a:t>
            </a:r>
            <a:r>
              <a:rPr lang="en-US" dirty="0" smtClean="0"/>
              <a:t>abbreviations</a:t>
            </a:r>
          </a:p>
          <a:p>
            <a:endParaRPr lang="en-US" dirty="0"/>
          </a:p>
          <a:p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600239"/>
              </p:ext>
            </p:extLst>
          </p:nvPr>
        </p:nvGraphicFramePr>
        <p:xfrm>
          <a:off x="1537008" y="2949821"/>
          <a:ext cx="5345573" cy="17735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10528"/>
                <a:gridCol w="2635045"/>
              </a:tblGrid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effectLst/>
                        </a:rPr>
                        <a:t>Similar words with “atmosphere” (typo)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Cosine distance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atomosphere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0.126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enviroment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0.127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atmospher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0.135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atmostphere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0.136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atmoshere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0.139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85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Informal </a:t>
            </a:r>
            <a:r>
              <a:rPr lang="en-US" dirty="0"/>
              <a:t>words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831975" y="2576195"/>
          <a:ext cx="548005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6260"/>
                <a:gridCol w="1826895"/>
                <a:gridCol w="1826895"/>
              </a:tblGrid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Similar words of </a:t>
                      </a:r>
                      <a:r>
                        <a:rPr lang="en-US" sz="1200" dirty="0" smtClean="0">
                          <a:effectLst/>
                        </a:rPr>
                        <a:t>“yum”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Cosine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Euclidean distance</a:t>
                      </a:r>
                      <a:endParaRPr lang="en-US" sz="120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mmmm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0.248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0.705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0.273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0.739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mmmmm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0.276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0.742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yumm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0.291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0.785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yummm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0.308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0.789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yummy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0.311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0.797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mmmmmm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0.318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0.818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Yum_yum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0.335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0.823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280035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mmmmmmm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0.339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0.827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effectLst/>
                        </a:rPr>
                        <a:t>yums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0.342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0.887</a:t>
                      </a:r>
                      <a:endParaRPr lang="en-US" sz="1200" dirty="0">
                        <a:effectLst/>
                        <a:latin typeface="Times New Roman" charset="0"/>
                        <a:ea typeface="宋体" charset="-122"/>
                        <a:cs typeface="Cordia New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6737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art </a:t>
            </a:r>
            <a:r>
              <a:rPr lang="en-US" dirty="0"/>
              <a:t>of speech tagging tool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D</a:t>
            </a:r>
            <a:r>
              <a:rPr lang="en-US" dirty="0" smtClean="0"/>
              <a:t>etect </a:t>
            </a:r>
            <a:r>
              <a:rPr lang="en-US" dirty="0"/>
              <a:t>sentiment adjective </a:t>
            </a:r>
          </a:p>
        </p:txBody>
      </p:sp>
    </p:spTree>
    <p:extLst>
      <p:ext uri="{BB962C8B-B14F-4D97-AF65-F5344CB8AC3E}">
        <p14:creationId xmlns:p14="http://schemas.microsoft.com/office/powerpoint/2010/main" val="159238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95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en-US" dirty="0"/>
              <a:t>The datasets contain the correct information about the reviews </a:t>
            </a:r>
            <a:r>
              <a:rPr lang="en-US" dirty="0" smtClean="0"/>
              <a:t>and restaurants.</a:t>
            </a:r>
          </a:p>
          <a:p>
            <a:pPr lvl="0" fontAlgn="base"/>
            <a:endParaRPr lang="en-US" dirty="0"/>
          </a:p>
          <a:p>
            <a:pPr lvl="0"/>
            <a:r>
              <a:rPr lang="en-US" dirty="0"/>
              <a:t>The restaurants which shared the same Restaurants ID were the same restaurants.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540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endParaRPr lang="en-US" dirty="0" smtClean="0"/>
          </a:p>
          <a:p>
            <a:r>
              <a:rPr lang="en-US" dirty="0" smtClean="0"/>
              <a:t>English reviews.</a:t>
            </a:r>
          </a:p>
          <a:p>
            <a:endParaRPr lang="en-US" dirty="0" smtClean="0"/>
          </a:p>
          <a:p>
            <a:r>
              <a:rPr lang="en-US" dirty="0" smtClean="0"/>
              <a:t>Restaurants only.</a:t>
            </a:r>
          </a:p>
          <a:p>
            <a:endParaRPr lang="en-US" dirty="0" smtClean="0"/>
          </a:p>
          <a:p>
            <a:r>
              <a:rPr lang="en-US" dirty="0" smtClean="0"/>
              <a:t>Focusing on the reviews of the restaurants.</a:t>
            </a:r>
          </a:p>
          <a:p>
            <a:endParaRPr lang="en-US" dirty="0" smtClean="0"/>
          </a:p>
          <a:p>
            <a:r>
              <a:rPr lang="en-US" dirty="0" smtClean="0"/>
              <a:t>Cities in Canada and United States.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11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8872" indent="0">
              <a:buNone/>
            </a:pPr>
            <a:endParaRPr lang="en-US" dirty="0"/>
          </a:p>
          <a:p>
            <a:r>
              <a:rPr lang="en-US" dirty="0"/>
              <a:t>The study was not focusing on analyzing the pictures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The seasonal trend was out of the scope of this study.</a:t>
            </a:r>
            <a:endParaRPr lang="en-US" dirty="0" smtClean="0"/>
          </a:p>
          <a:p>
            <a:pPr lvl="0"/>
            <a:r>
              <a:rPr lang="en-US" dirty="0"/>
              <a:t>The study was not focusing on analyzing the location of the restaurants.</a:t>
            </a:r>
          </a:p>
          <a:p>
            <a:pPr lvl="0"/>
            <a:r>
              <a:rPr lang="en-US" dirty="0"/>
              <a:t>The research was not focusing on short reviews (Less than </a:t>
            </a:r>
            <a:r>
              <a:rPr lang="en-US" dirty="0" smtClean="0"/>
              <a:t>four </a:t>
            </a:r>
            <a:r>
              <a:rPr lang="en-US" dirty="0"/>
              <a:t>words).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63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1508</TotalTime>
  <Words>2755</Words>
  <Application>Microsoft Macintosh PowerPoint</Application>
  <PresentationFormat>On-screen Show (4:3)</PresentationFormat>
  <Paragraphs>833</Paragraphs>
  <Slides>69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80" baseType="lpstr">
      <vt:lpstr>Calibri</vt:lpstr>
      <vt:lpstr>Corbel</vt:lpstr>
      <vt:lpstr>Cordia New</vt:lpstr>
      <vt:lpstr>Mangal</vt:lpstr>
      <vt:lpstr>Times New Roman</vt:lpstr>
      <vt:lpstr>Wingdings</vt:lpstr>
      <vt:lpstr>Wingdings 2</vt:lpstr>
      <vt:lpstr>Wingdings 3</vt:lpstr>
      <vt:lpstr>宋体</vt:lpstr>
      <vt:lpstr>Arial</vt:lpstr>
      <vt:lpstr>Module</vt:lpstr>
      <vt:lpstr>EXTRACT RESTAURANT ASPECT WORDS BY USING WORD2VEC MODEL FROM YELP REVIEWS</vt:lpstr>
      <vt:lpstr>Outline</vt:lpstr>
      <vt:lpstr>Definitions</vt:lpstr>
      <vt:lpstr>Scope</vt:lpstr>
      <vt:lpstr>Significance</vt:lpstr>
      <vt:lpstr>Research Question</vt:lpstr>
      <vt:lpstr>Assumptions</vt:lpstr>
      <vt:lpstr>Limitations</vt:lpstr>
      <vt:lpstr>Delimitations</vt:lpstr>
      <vt:lpstr>  Review of Relevant Literature </vt:lpstr>
      <vt:lpstr>  Explicit  vs Implicit </vt:lpstr>
      <vt:lpstr>Subtasks of aspects extraction</vt:lpstr>
      <vt:lpstr>Word embedding</vt:lpstr>
      <vt:lpstr>Word embedding</vt:lpstr>
      <vt:lpstr>Word2vec Model</vt:lpstr>
      <vt:lpstr>Predict, don’t count!</vt:lpstr>
      <vt:lpstr>FRAMEWORK AND METHODOLOGY </vt:lpstr>
      <vt:lpstr>Define the grammatical tagging</vt:lpstr>
      <vt:lpstr>Extract aspects and clustering</vt:lpstr>
      <vt:lpstr>Clustering</vt:lpstr>
      <vt:lpstr>Test performance</vt:lpstr>
      <vt:lpstr>Baseline Model</vt:lpstr>
      <vt:lpstr>Programming Method</vt:lpstr>
      <vt:lpstr>Data</vt:lpstr>
      <vt:lpstr>Test Data</vt:lpstr>
      <vt:lpstr>Researcher Bias</vt:lpstr>
      <vt:lpstr>SYSTEM OVERVIEW AND DESIGN</vt:lpstr>
      <vt:lpstr>Overview</vt:lpstr>
      <vt:lpstr>Load and Clean the Data</vt:lpstr>
      <vt:lpstr>Train the Word2vec Model</vt:lpstr>
      <vt:lpstr>Create Cluster of the Words</vt:lpstr>
      <vt:lpstr>Select the Relevant Cluster from Word2vec Model</vt:lpstr>
      <vt:lpstr>Select the Relevant Cluster from Word2vec Model (continued)</vt:lpstr>
      <vt:lpstr>Select the Relevant Cluster from Word2vec Model (continued)</vt:lpstr>
      <vt:lpstr>Select the Relevant Cluster from Word2vec Model (continued)</vt:lpstr>
      <vt:lpstr>Represent the Word in Vectors by Using Baseline Model</vt:lpstr>
      <vt:lpstr>Cluster Words and Select Relevant Clusters by Using Baseline Model</vt:lpstr>
      <vt:lpstr>Test the Results and Analyze the Results</vt:lpstr>
      <vt:lpstr>RESEARCH DATA AND RESULTS</vt:lpstr>
      <vt:lpstr>Analyze Word2vec Model Result</vt:lpstr>
      <vt:lpstr>Analyze Word2vec Model Result   </vt:lpstr>
      <vt:lpstr>Analyze Word2vec Model Result</vt:lpstr>
      <vt:lpstr>Analyze Word2vec Model Result</vt:lpstr>
      <vt:lpstr>Analyze Word2vec Model Result</vt:lpstr>
      <vt:lpstr>Analyze Word2vec Model Result</vt:lpstr>
      <vt:lpstr>Analyze Word2vec Model Result</vt:lpstr>
      <vt:lpstr>Analyze Word2vec Model Result</vt:lpstr>
      <vt:lpstr>Analyze Word2vec Model Result</vt:lpstr>
      <vt:lpstr>Analyze Word2vec Model Result</vt:lpstr>
      <vt:lpstr>Analyze Word2vec Model Result</vt:lpstr>
      <vt:lpstr>Analyze Word2vec Model Result</vt:lpstr>
      <vt:lpstr>Analyze Word2vec Model Result</vt:lpstr>
      <vt:lpstr>Analyze Word2vec Model Result</vt:lpstr>
      <vt:lpstr>Analyze Baseline Model</vt:lpstr>
      <vt:lpstr>Analyze Baseline Model</vt:lpstr>
      <vt:lpstr>Test on Test Data </vt:lpstr>
      <vt:lpstr>Test on Test Data </vt:lpstr>
      <vt:lpstr>Test on Test Data </vt:lpstr>
      <vt:lpstr>More things</vt:lpstr>
      <vt:lpstr>More things</vt:lpstr>
      <vt:lpstr>More things</vt:lpstr>
      <vt:lpstr>More things</vt:lpstr>
      <vt:lpstr>More things</vt:lpstr>
      <vt:lpstr>More things</vt:lpstr>
      <vt:lpstr>Conclusions</vt:lpstr>
      <vt:lpstr>Conclusions</vt:lpstr>
      <vt:lpstr>Conclusions</vt:lpstr>
      <vt:lpstr>Recommendations</vt:lpstr>
      <vt:lpstr>Thank you!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</dc:creator>
  <cp:lastModifiedBy>Penghao Wang</cp:lastModifiedBy>
  <cp:revision>86</cp:revision>
  <dcterms:created xsi:type="dcterms:W3CDTF">2016-04-14T03:15:51Z</dcterms:created>
  <dcterms:modified xsi:type="dcterms:W3CDTF">2017-03-10T17:28:55Z</dcterms:modified>
</cp:coreProperties>
</file>

<file path=docProps/thumbnail.jpeg>
</file>